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svg" ContentType="image/svg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2" r:id="rId1"/>
  </p:sldMasterIdLst>
  <p:notesMasterIdLst>
    <p:notesMasterId r:id="rId17"/>
  </p:notesMasterIdLst>
  <p:sldIdLst>
    <p:sldId id="272" r:id="rId2"/>
    <p:sldId id="276" r:id="rId3"/>
    <p:sldId id="277" r:id="rId4"/>
    <p:sldId id="278" r:id="rId5"/>
    <p:sldId id="279" r:id="rId6"/>
    <p:sldId id="280" r:id="rId7"/>
    <p:sldId id="281" r:id="rId8"/>
    <p:sldId id="282" r:id="rId9"/>
    <p:sldId id="283" r:id="rId10"/>
    <p:sldId id="284" r:id="rId11"/>
    <p:sldId id="286" r:id="rId12"/>
    <p:sldId id="258" r:id="rId13"/>
    <p:sldId id="269" r:id="rId14"/>
    <p:sldId id="270" r:id="rId15"/>
    <p:sldId id="285" r:id="rId16"/>
  </p:sldIdLst>
  <p:sldSz cx="12192000" cy="6858000"/>
  <p:notesSz cx="7010400" cy="9296400"/>
  <p:embeddedFontLst>
    <p:embeddedFont>
      <p:font typeface="Calibri" panose="020F0502020204030204" pitchFamily="34" charset="0"/>
      <p:regular r:id="rId18"/>
      <p:bold r:id="rId19"/>
      <p:italic r:id="rId20"/>
      <p:boldItalic r:id="rId21"/>
    </p:embeddedFont>
    <p:embeddedFont>
      <p:font typeface="Montserrat" panose="00000500000000000000" pitchFamily="50" charset="0"/>
      <p:regular r:id="rId22"/>
      <p:bold r:id="rId23"/>
      <p:italic r:id="rId24"/>
      <p:boldItalic r:id="rId25"/>
    </p:embeddedFont>
    <p:embeddedFont>
      <p:font typeface="Quattrocento Sans" panose="020B0604020202020204" charset="0"/>
      <p:regular r:id="rId26"/>
      <p:bold r:id="rId27"/>
      <p:italic r:id="rId28"/>
      <p:boldItalic r:id="rId2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A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F32FE854-8DCB-4020-924C-F0089FA1F968}">
  <a:tblStyle styleId="{F32FE854-8DCB-4020-924C-F0089FA1F968}" styleName="Table_0">
    <a:wholeTbl>
      <a:tcTxStyle b="off" i="off">
        <a:font>
          <a:latin typeface="Arial"/>
          <a:ea typeface="Arial"/>
          <a:cs typeface="Arial"/>
        </a:font>
        <a:schemeClr val="dk1"/>
      </a:tcTxStyle>
      <a:tcStyle>
        <a:tcBdr>
          <a:left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FFFFFF">
              <a:alpha val="0"/>
            </a:srgbClr>
          </a:solidFill>
        </a:fill>
      </a:tcStyle>
    </a:wholeTbl>
    <a:band1H>
      <a:tcTxStyle/>
      <a:tcStyle>
        <a:tcBdr>
          <a:top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a:bottom>
        </a:tcBdr>
      </a:tcStyle>
    </a:band1H>
    <a:band2H>
      <a:tcTxStyle/>
      <a:tcStyle>
        <a:tcBdr/>
      </a:tcStyle>
    </a:band2H>
    <a:band1V>
      <a:tcTxStyle/>
      <a:tcStyle>
        <a:tcBdr>
          <a:left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a:right>
        </a:tcBdr>
      </a:tcStyle>
    </a:band1V>
    <a:band2V>
      <a:tcTxStyle/>
      <a:tcStyle>
        <a:tcBdr>
          <a:left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a:right>
        </a:tcBdr>
      </a:tcStyle>
    </a:band2V>
    <a:lastCol>
      <a:tcTxStyle b="on" i="off"/>
      <a:tcStyle>
        <a:tcBdr/>
      </a:tcStyle>
    </a:lastCol>
    <a:firstCol>
      <a:tcTxStyle b="on" i="off"/>
      <a:tcStyle>
        <a:tcBdr/>
      </a:tcStyle>
    </a:firstCol>
    <a:lastRow>
      <a:tcTxStyle b="on" i="off"/>
      <a:tcStyle>
        <a:tcBdr>
          <a:top>
            <a:ln w="5080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a:top>
        </a:tcBdr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Arial"/>
          <a:ea typeface="Arial"/>
          <a:cs typeface="Arial"/>
        </a:font>
        <a:schemeClr val="lt1"/>
      </a:tcTxStyle>
      <a:tcStyle>
        <a:tcBdr/>
        <a:fill>
          <a:solidFill>
            <a:schemeClr val="accent1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356F92C7-6B5C-4E01-A9F1-6CF97BD0EBDD}" styleName="Table_1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574" autoAdjust="0"/>
    <p:restoredTop sz="95455" autoAdjust="0"/>
  </p:normalViewPr>
  <p:slideViewPr>
    <p:cSldViewPr snapToGrid="0">
      <p:cViewPr varScale="1">
        <p:scale>
          <a:sx n="76" d="100"/>
          <a:sy n="76" d="100"/>
        </p:scale>
        <p:origin x="1158" y="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font" Target="fonts/font1.fntdata"/><Relationship Id="rId26" Type="http://schemas.openxmlformats.org/officeDocument/2006/relationships/font" Target="fonts/font9.fntdata"/><Relationship Id="rId3" Type="http://schemas.openxmlformats.org/officeDocument/2006/relationships/slide" Target="slides/slide2.xml"/><Relationship Id="rId21" Type="http://schemas.openxmlformats.org/officeDocument/2006/relationships/font" Target="fonts/font4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5" Type="http://schemas.openxmlformats.org/officeDocument/2006/relationships/font" Target="fonts/font8.fntdata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3.fntdata"/><Relationship Id="rId29" Type="http://schemas.openxmlformats.org/officeDocument/2006/relationships/font" Target="fonts/font1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7.fntdata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6.fntdata"/><Relationship Id="rId28" Type="http://schemas.openxmlformats.org/officeDocument/2006/relationships/font" Target="fonts/font11.fntdata"/><Relationship Id="rId10" Type="http://schemas.openxmlformats.org/officeDocument/2006/relationships/slide" Target="slides/slide9.xml"/><Relationship Id="rId19" Type="http://schemas.openxmlformats.org/officeDocument/2006/relationships/font" Target="fonts/font2.fntdata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5.fntdata"/><Relationship Id="rId27" Type="http://schemas.openxmlformats.org/officeDocument/2006/relationships/font" Target="fonts/font10.fntdata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905BC8A-8FF3-42D1-8A5B-3A6DF8CB5974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60BF7D6-127F-4784-9092-504DEDB7A3B5}">
      <dgm:prSet phldrT="[Text]"/>
      <dgm:spPr>
        <a:solidFill>
          <a:srgbClr val="C00000"/>
        </a:solidFill>
      </dgm:spPr>
      <dgm:t>
        <a:bodyPr/>
        <a:lstStyle/>
        <a:p>
          <a:r>
            <a:rPr lang="en-US" dirty="0" smtClean="0"/>
            <a:t>A - Neighborhood Sibling</a:t>
          </a:r>
          <a:endParaRPr lang="en-US" dirty="0"/>
        </a:p>
      </dgm:t>
    </dgm:pt>
    <dgm:pt modelId="{3F370EBE-2B0E-46D7-91F5-4F47A4693CD7}" type="parTrans" cxnId="{173C577E-4EDC-4242-A9AE-6D46E1565216}">
      <dgm:prSet/>
      <dgm:spPr/>
      <dgm:t>
        <a:bodyPr/>
        <a:lstStyle/>
        <a:p>
          <a:endParaRPr lang="en-US"/>
        </a:p>
      </dgm:t>
    </dgm:pt>
    <dgm:pt modelId="{0F062EA3-5968-4C6D-B731-D3554190BB01}" type="sibTrans" cxnId="{173C577E-4EDC-4242-A9AE-6D46E1565216}">
      <dgm:prSet/>
      <dgm:spPr/>
      <dgm:t>
        <a:bodyPr/>
        <a:lstStyle/>
        <a:p>
          <a:endParaRPr lang="en-US"/>
        </a:p>
      </dgm:t>
    </dgm:pt>
    <dgm:pt modelId="{72CA0E4F-4AC2-4DF7-99AA-007E42EF47D8}">
      <dgm:prSet phldrT="[Text]"/>
      <dgm:spPr>
        <a:solidFill>
          <a:srgbClr val="C00000"/>
        </a:solidFill>
      </dgm:spPr>
      <dgm:t>
        <a:bodyPr/>
        <a:lstStyle/>
        <a:p>
          <a:r>
            <a:rPr lang="en-US" dirty="0" smtClean="0"/>
            <a:t>B - Neighborhood</a:t>
          </a:r>
          <a:endParaRPr lang="en-US" dirty="0"/>
        </a:p>
      </dgm:t>
    </dgm:pt>
    <dgm:pt modelId="{E5F7483D-01DB-406D-8747-6485F2A93C52}" type="parTrans" cxnId="{785714F9-7990-4064-B792-A755B26D13E8}">
      <dgm:prSet/>
      <dgm:spPr/>
      <dgm:t>
        <a:bodyPr/>
        <a:lstStyle/>
        <a:p>
          <a:endParaRPr lang="en-US"/>
        </a:p>
      </dgm:t>
    </dgm:pt>
    <dgm:pt modelId="{A2DF148E-E5E5-4939-AA8F-E8E04DFCCD9F}" type="sibTrans" cxnId="{785714F9-7990-4064-B792-A755B26D13E8}">
      <dgm:prSet/>
      <dgm:spPr/>
      <dgm:t>
        <a:bodyPr/>
        <a:lstStyle/>
        <a:p>
          <a:endParaRPr lang="en-US"/>
        </a:p>
      </dgm:t>
    </dgm:pt>
    <dgm:pt modelId="{E593FD8F-FA5F-439E-9C83-2FFC1E8DA3E2}">
      <dgm:prSet phldrT="[Text]"/>
      <dgm:spPr>
        <a:solidFill>
          <a:srgbClr val="C00000"/>
        </a:solidFill>
      </dgm:spPr>
      <dgm:t>
        <a:bodyPr/>
        <a:lstStyle/>
        <a:p>
          <a:r>
            <a:rPr lang="en-US" dirty="0" smtClean="0"/>
            <a:t>C – Non Neighborhood Sibling</a:t>
          </a:r>
        </a:p>
      </dgm:t>
    </dgm:pt>
    <dgm:pt modelId="{1FB3AF7D-E38D-47F1-B41E-8696E3EBE905}" type="parTrans" cxnId="{C8B3A4A5-D35C-4776-8C10-DB80A3FF2139}">
      <dgm:prSet/>
      <dgm:spPr/>
      <dgm:t>
        <a:bodyPr/>
        <a:lstStyle/>
        <a:p>
          <a:endParaRPr lang="en-US"/>
        </a:p>
      </dgm:t>
    </dgm:pt>
    <dgm:pt modelId="{22705AA9-DCAA-4379-95EA-13F1A64151AA}" type="sibTrans" cxnId="{C8B3A4A5-D35C-4776-8C10-DB80A3FF2139}">
      <dgm:prSet/>
      <dgm:spPr/>
      <dgm:t>
        <a:bodyPr/>
        <a:lstStyle/>
        <a:p>
          <a:endParaRPr lang="en-US"/>
        </a:p>
      </dgm:t>
    </dgm:pt>
    <dgm:pt modelId="{01194B50-25D5-4B04-B997-93B9C08532B9}">
      <dgm:prSet phldrT="[Text]"/>
      <dgm:spPr>
        <a:solidFill>
          <a:srgbClr val="C00000"/>
        </a:solidFill>
      </dgm:spPr>
      <dgm:t>
        <a:bodyPr/>
        <a:lstStyle/>
        <a:p>
          <a:r>
            <a:rPr lang="en-US" dirty="0" smtClean="0"/>
            <a:t>D – Non Neighborhood</a:t>
          </a:r>
        </a:p>
      </dgm:t>
    </dgm:pt>
    <dgm:pt modelId="{551EFA94-DFA7-4578-AC3B-BDE7F6D0D57C}" type="sibTrans" cxnId="{C71AC347-E2F0-4A97-99F0-B9648B8AE351}">
      <dgm:prSet/>
      <dgm:spPr/>
      <dgm:t>
        <a:bodyPr/>
        <a:lstStyle/>
        <a:p>
          <a:endParaRPr lang="en-US"/>
        </a:p>
      </dgm:t>
    </dgm:pt>
    <dgm:pt modelId="{3594D0AC-3AA0-4520-BBCC-8F8A6E3A2AB1}" type="parTrans" cxnId="{C71AC347-E2F0-4A97-99F0-B9648B8AE351}">
      <dgm:prSet/>
      <dgm:spPr/>
      <dgm:t>
        <a:bodyPr/>
        <a:lstStyle/>
        <a:p>
          <a:endParaRPr lang="en-US"/>
        </a:p>
      </dgm:t>
    </dgm:pt>
    <dgm:pt modelId="{D7F20511-B1F3-4B04-B603-B11BA5350B8F}">
      <dgm:prSet/>
      <dgm:spPr>
        <a:ln>
          <a:noFill/>
        </a:ln>
      </dgm:spPr>
      <dgm:t>
        <a:bodyPr/>
        <a:lstStyle/>
        <a:p>
          <a:endParaRPr lang="en-US" dirty="0"/>
        </a:p>
      </dgm:t>
    </dgm:pt>
    <dgm:pt modelId="{0E41D933-0BA2-4C42-8812-BFDBCFE0FDED}" type="parTrans" cxnId="{6D52A2EC-871E-41A0-9D63-91B4C7FEF6A9}">
      <dgm:prSet/>
      <dgm:spPr/>
      <dgm:t>
        <a:bodyPr/>
        <a:lstStyle/>
        <a:p>
          <a:endParaRPr lang="en-US"/>
        </a:p>
      </dgm:t>
    </dgm:pt>
    <dgm:pt modelId="{89FAED59-AE53-4CC8-BEA7-FF514E9B02EB}" type="sibTrans" cxnId="{6D52A2EC-871E-41A0-9D63-91B4C7FEF6A9}">
      <dgm:prSet/>
      <dgm:spPr/>
      <dgm:t>
        <a:bodyPr/>
        <a:lstStyle/>
        <a:p>
          <a:endParaRPr lang="en-US"/>
        </a:p>
      </dgm:t>
    </dgm:pt>
    <dgm:pt modelId="{1F273892-B252-4419-9D6A-1AE9BA7F03D9}" type="pres">
      <dgm:prSet presAssocID="{F905BC8A-8FF3-42D1-8A5B-3A6DF8CB5974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52FE7E9A-3D06-4503-85F8-E48B9DFE48F7}" type="pres">
      <dgm:prSet presAssocID="{F60BF7D6-127F-4784-9092-504DEDB7A3B5}" presName="parentLin" presStyleCnt="0"/>
      <dgm:spPr/>
    </dgm:pt>
    <dgm:pt modelId="{6307C6C4-067F-40FE-9B3E-8C653E53FD4B}" type="pres">
      <dgm:prSet presAssocID="{F60BF7D6-127F-4784-9092-504DEDB7A3B5}" presName="parentLeftMargin" presStyleLbl="node1" presStyleIdx="0" presStyleCnt="4"/>
      <dgm:spPr/>
      <dgm:t>
        <a:bodyPr/>
        <a:lstStyle/>
        <a:p>
          <a:endParaRPr lang="en-US"/>
        </a:p>
      </dgm:t>
    </dgm:pt>
    <dgm:pt modelId="{8F3077D5-8C5A-48F8-9494-47D75327CE4A}" type="pres">
      <dgm:prSet presAssocID="{F60BF7D6-127F-4784-9092-504DEDB7A3B5}" presName="parentText" presStyleLbl="node1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6241FBF-AA5E-4A5B-9D6F-C94AD087F553}" type="pres">
      <dgm:prSet presAssocID="{F60BF7D6-127F-4784-9092-504DEDB7A3B5}" presName="negativeSpace" presStyleCnt="0"/>
      <dgm:spPr/>
    </dgm:pt>
    <dgm:pt modelId="{EE78BBD8-6562-4FFB-B49B-06AF3BC8DC5C}" type="pres">
      <dgm:prSet presAssocID="{F60BF7D6-127F-4784-9092-504DEDB7A3B5}" presName="childText" presStyleLbl="conFgAcc1" presStyleIdx="0" presStyleCnt="4" custLinFactY="-22801" custLinFactNeighborX="-380" custLinFactNeighborY="-100000">
        <dgm:presLayoutVars>
          <dgm:bulletEnabled val="1"/>
        </dgm:presLayoutVars>
      </dgm:prSet>
      <dgm:spPr>
        <a:ln>
          <a:noFill/>
        </a:ln>
      </dgm:spPr>
    </dgm:pt>
    <dgm:pt modelId="{344B7D1C-0F2C-43A9-80A1-3AA8B5690353}" type="pres">
      <dgm:prSet presAssocID="{0F062EA3-5968-4C6D-B731-D3554190BB01}" presName="spaceBetweenRectangles" presStyleCnt="0"/>
      <dgm:spPr/>
    </dgm:pt>
    <dgm:pt modelId="{D3422899-D1B2-45E5-81C9-E4B90087034E}" type="pres">
      <dgm:prSet presAssocID="{72CA0E4F-4AC2-4DF7-99AA-007E42EF47D8}" presName="parentLin" presStyleCnt="0"/>
      <dgm:spPr/>
    </dgm:pt>
    <dgm:pt modelId="{0E5CBFF8-2EFC-41CD-ABDB-7FDFE1934731}" type="pres">
      <dgm:prSet presAssocID="{72CA0E4F-4AC2-4DF7-99AA-007E42EF47D8}" presName="parentLeftMargin" presStyleLbl="node1" presStyleIdx="0" presStyleCnt="4"/>
      <dgm:spPr/>
      <dgm:t>
        <a:bodyPr/>
        <a:lstStyle/>
        <a:p>
          <a:endParaRPr lang="en-US"/>
        </a:p>
      </dgm:t>
    </dgm:pt>
    <dgm:pt modelId="{E08FA929-6B52-4C84-8BEB-81B222CC11BF}" type="pres">
      <dgm:prSet presAssocID="{72CA0E4F-4AC2-4DF7-99AA-007E42EF47D8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DC3BE5A-4ABD-4635-999E-C34B0ADF9D25}" type="pres">
      <dgm:prSet presAssocID="{72CA0E4F-4AC2-4DF7-99AA-007E42EF47D8}" presName="negativeSpace" presStyleCnt="0"/>
      <dgm:spPr/>
    </dgm:pt>
    <dgm:pt modelId="{19CAAFBC-911B-4AE6-842E-95605603DC19}" type="pres">
      <dgm:prSet presAssocID="{72CA0E4F-4AC2-4DF7-99AA-007E42EF47D8}" presName="childText" presStyleLbl="conFgAcc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1B35043-0C92-49D6-B2FC-92B785E44420}" type="pres">
      <dgm:prSet presAssocID="{A2DF148E-E5E5-4939-AA8F-E8E04DFCCD9F}" presName="spaceBetweenRectangles" presStyleCnt="0"/>
      <dgm:spPr/>
    </dgm:pt>
    <dgm:pt modelId="{DBE5F89D-D167-4528-81F6-BC6C9255835D}" type="pres">
      <dgm:prSet presAssocID="{E593FD8F-FA5F-439E-9C83-2FFC1E8DA3E2}" presName="parentLin" presStyleCnt="0"/>
      <dgm:spPr/>
    </dgm:pt>
    <dgm:pt modelId="{6DA12DA3-175D-45DF-B873-F6748CF30B3E}" type="pres">
      <dgm:prSet presAssocID="{E593FD8F-FA5F-439E-9C83-2FFC1E8DA3E2}" presName="parentLeftMargin" presStyleLbl="node1" presStyleIdx="1" presStyleCnt="4"/>
      <dgm:spPr/>
      <dgm:t>
        <a:bodyPr/>
        <a:lstStyle/>
        <a:p>
          <a:endParaRPr lang="en-US"/>
        </a:p>
      </dgm:t>
    </dgm:pt>
    <dgm:pt modelId="{C9079707-2E0A-487A-A319-B9CEA64559D7}" type="pres">
      <dgm:prSet presAssocID="{E593FD8F-FA5F-439E-9C83-2FFC1E8DA3E2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BB75ACC-7477-432B-90B1-08316735FE1B}" type="pres">
      <dgm:prSet presAssocID="{E593FD8F-FA5F-439E-9C83-2FFC1E8DA3E2}" presName="negativeSpace" presStyleCnt="0"/>
      <dgm:spPr/>
    </dgm:pt>
    <dgm:pt modelId="{8DE9DFCD-EF2F-4AC9-B6B6-7E7198D22DC0}" type="pres">
      <dgm:prSet presAssocID="{E593FD8F-FA5F-439E-9C83-2FFC1E8DA3E2}" presName="childText" presStyleLbl="conFgAcc1" presStyleIdx="2" presStyleCnt="4">
        <dgm:presLayoutVars>
          <dgm:bulletEnabled val="1"/>
        </dgm:presLayoutVars>
      </dgm:prSet>
      <dgm:spPr>
        <a:ln>
          <a:noFill/>
        </a:ln>
      </dgm:spPr>
    </dgm:pt>
    <dgm:pt modelId="{BD91C1FB-6B7B-46EC-BF78-01D55D0A73AD}" type="pres">
      <dgm:prSet presAssocID="{22705AA9-DCAA-4379-95EA-13F1A64151AA}" presName="spaceBetweenRectangles" presStyleCnt="0"/>
      <dgm:spPr/>
    </dgm:pt>
    <dgm:pt modelId="{ECF04598-8DF4-4FC9-A43B-37453F3FDEF7}" type="pres">
      <dgm:prSet presAssocID="{01194B50-25D5-4B04-B997-93B9C08532B9}" presName="parentLin" presStyleCnt="0"/>
      <dgm:spPr/>
    </dgm:pt>
    <dgm:pt modelId="{6ADF8E76-036A-44C5-87DC-316AC01F0599}" type="pres">
      <dgm:prSet presAssocID="{01194B50-25D5-4B04-B997-93B9C08532B9}" presName="parentLeftMargin" presStyleLbl="node1" presStyleIdx="2" presStyleCnt="4"/>
      <dgm:spPr/>
      <dgm:t>
        <a:bodyPr/>
        <a:lstStyle/>
        <a:p>
          <a:endParaRPr lang="en-US"/>
        </a:p>
      </dgm:t>
    </dgm:pt>
    <dgm:pt modelId="{6DB87932-72C6-4EF3-9E34-4694FB9315B8}" type="pres">
      <dgm:prSet presAssocID="{01194B50-25D5-4B04-B997-93B9C08532B9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A331706-687D-467B-9CF9-D9813E719E86}" type="pres">
      <dgm:prSet presAssocID="{01194B50-25D5-4B04-B997-93B9C08532B9}" presName="negativeSpace" presStyleCnt="0"/>
      <dgm:spPr/>
    </dgm:pt>
    <dgm:pt modelId="{EA83D99E-6835-48F3-B96A-3A1FC51BAEAB}" type="pres">
      <dgm:prSet presAssocID="{01194B50-25D5-4B04-B997-93B9C08532B9}" presName="childText" presStyleLbl="conFgAcc1" presStyleIdx="3" presStyleCnt="4">
        <dgm:presLayoutVars>
          <dgm:bulletEnabled val="1"/>
        </dgm:presLayoutVars>
      </dgm:prSet>
      <dgm:spPr>
        <a:ln>
          <a:noFill/>
        </a:ln>
      </dgm:spPr>
    </dgm:pt>
  </dgm:ptLst>
  <dgm:cxnLst>
    <dgm:cxn modelId="{F06ECFB6-6ABC-436D-BAFE-58C2801FB546}" type="presOf" srcId="{01194B50-25D5-4B04-B997-93B9C08532B9}" destId="{6DB87932-72C6-4EF3-9E34-4694FB9315B8}" srcOrd="1" destOrd="0" presId="urn:microsoft.com/office/officeart/2005/8/layout/list1"/>
    <dgm:cxn modelId="{173C577E-4EDC-4242-A9AE-6D46E1565216}" srcId="{F905BC8A-8FF3-42D1-8A5B-3A6DF8CB5974}" destId="{F60BF7D6-127F-4784-9092-504DEDB7A3B5}" srcOrd="0" destOrd="0" parTransId="{3F370EBE-2B0E-46D7-91F5-4F47A4693CD7}" sibTransId="{0F062EA3-5968-4C6D-B731-D3554190BB01}"/>
    <dgm:cxn modelId="{223FBFC5-BF68-40DD-9073-1CB5E518605D}" type="presOf" srcId="{D7F20511-B1F3-4B04-B603-B11BA5350B8F}" destId="{19CAAFBC-911B-4AE6-842E-95605603DC19}" srcOrd="0" destOrd="0" presId="urn:microsoft.com/office/officeart/2005/8/layout/list1"/>
    <dgm:cxn modelId="{6D52A2EC-871E-41A0-9D63-91B4C7FEF6A9}" srcId="{72CA0E4F-4AC2-4DF7-99AA-007E42EF47D8}" destId="{D7F20511-B1F3-4B04-B603-B11BA5350B8F}" srcOrd="0" destOrd="0" parTransId="{0E41D933-0BA2-4C42-8812-BFDBCFE0FDED}" sibTransId="{89FAED59-AE53-4CC8-BEA7-FF514E9B02EB}"/>
    <dgm:cxn modelId="{14753F84-7136-44C5-A36E-F65F9B264A30}" type="presOf" srcId="{F60BF7D6-127F-4784-9092-504DEDB7A3B5}" destId="{8F3077D5-8C5A-48F8-9494-47D75327CE4A}" srcOrd="1" destOrd="0" presId="urn:microsoft.com/office/officeart/2005/8/layout/list1"/>
    <dgm:cxn modelId="{5A31D212-B168-41BB-A492-EE885A4B53A5}" type="presOf" srcId="{F905BC8A-8FF3-42D1-8A5B-3A6DF8CB5974}" destId="{1F273892-B252-4419-9D6A-1AE9BA7F03D9}" srcOrd="0" destOrd="0" presId="urn:microsoft.com/office/officeart/2005/8/layout/list1"/>
    <dgm:cxn modelId="{4D7B1366-3E6D-42A6-988F-84FA1D52F781}" type="presOf" srcId="{72CA0E4F-4AC2-4DF7-99AA-007E42EF47D8}" destId="{E08FA929-6B52-4C84-8BEB-81B222CC11BF}" srcOrd="1" destOrd="0" presId="urn:microsoft.com/office/officeart/2005/8/layout/list1"/>
    <dgm:cxn modelId="{E12FDD3B-7BD3-4FEE-98A2-D207FBDDAF02}" type="presOf" srcId="{01194B50-25D5-4B04-B997-93B9C08532B9}" destId="{6ADF8E76-036A-44C5-87DC-316AC01F0599}" srcOrd="0" destOrd="0" presId="urn:microsoft.com/office/officeart/2005/8/layout/list1"/>
    <dgm:cxn modelId="{785714F9-7990-4064-B792-A755B26D13E8}" srcId="{F905BC8A-8FF3-42D1-8A5B-3A6DF8CB5974}" destId="{72CA0E4F-4AC2-4DF7-99AA-007E42EF47D8}" srcOrd="1" destOrd="0" parTransId="{E5F7483D-01DB-406D-8747-6485F2A93C52}" sibTransId="{A2DF148E-E5E5-4939-AA8F-E8E04DFCCD9F}"/>
    <dgm:cxn modelId="{C8B3A4A5-D35C-4776-8C10-DB80A3FF2139}" srcId="{F905BC8A-8FF3-42D1-8A5B-3A6DF8CB5974}" destId="{E593FD8F-FA5F-439E-9C83-2FFC1E8DA3E2}" srcOrd="2" destOrd="0" parTransId="{1FB3AF7D-E38D-47F1-B41E-8696E3EBE905}" sibTransId="{22705AA9-DCAA-4379-95EA-13F1A64151AA}"/>
    <dgm:cxn modelId="{48BFFE5C-6B5E-4BB2-8FC8-A7EAC0944070}" type="presOf" srcId="{E593FD8F-FA5F-439E-9C83-2FFC1E8DA3E2}" destId="{C9079707-2E0A-487A-A319-B9CEA64559D7}" srcOrd="1" destOrd="0" presId="urn:microsoft.com/office/officeart/2005/8/layout/list1"/>
    <dgm:cxn modelId="{C1591BF2-B19B-4E1E-9C25-8F6124F1DBC4}" type="presOf" srcId="{E593FD8F-FA5F-439E-9C83-2FFC1E8DA3E2}" destId="{6DA12DA3-175D-45DF-B873-F6748CF30B3E}" srcOrd="0" destOrd="0" presId="urn:microsoft.com/office/officeart/2005/8/layout/list1"/>
    <dgm:cxn modelId="{D6753838-6F93-482C-A99B-FE98D8CECEBA}" type="presOf" srcId="{72CA0E4F-4AC2-4DF7-99AA-007E42EF47D8}" destId="{0E5CBFF8-2EFC-41CD-ABDB-7FDFE1934731}" srcOrd="0" destOrd="0" presId="urn:microsoft.com/office/officeart/2005/8/layout/list1"/>
    <dgm:cxn modelId="{7D2DA951-3FA6-4B72-9720-2C583BC878B6}" type="presOf" srcId="{F60BF7D6-127F-4784-9092-504DEDB7A3B5}" destId="{6307C6C4-067F-40FE-9B3E-8C653E53FD4B}" srcOrd="0" destOrd="0" presId="urn:microsoft.com/office/officeart/2005/8/layout/list1"/>
    <dgm:cxn modelId="{C71AC347-E2F0-4A97-99F0-B9648B8AE351}" srcId="{F905BC8A-8FF3-42D1-8A5B-3A6DF8CB5974}" destId="{01194B50-25D5-4B04-B997-93B9C08532B9}" srcOrd="3" destOrd="0" parTransId="{3594D0AC-3AA0-4520-BBCC-8F8A6E3A2AB1}" sibTransId="{551EFA94-DFA7-4578-AC3B-BDE7F6D0D57C}"/>
    <dgm:cxn modelId="{8C4E876F-EA59-4B7E-AA46-D772F79ABA3C}" type="presParOf" srcId="{1F273892-B252-4419-9D6A-1AE9BA7F03D9}" destId="{52FE7E9A-3D06-4503-85F8-E48B9DFE48F7}" srcOrd="0" destOrd="0" presId="urn:microsoft.com/office/officeart/2005/8/layout/list1"/>
    <dgm:cxn modelId="{A9635F6F-0137-4B26-9108-99EF03D537FF}" type="presParOf" srcId="{52FE7E9A-3D06-4503-85F8-E48B9DFE48F7}" destId="{6307C6C4-067F-40FE-9B3E-8C653E53FD4B}" srcOrd="0" destOrd="0" presId="urn:microsoft.com/office/officeart/2005/8/layout/list1"/>
    <dgm:cxn modelId="{C062A654-0A9B-458C-B558-2F15D056BEA3}" type="presParOf" srcId="{52FE7E9A-3D06-4503-85F8-E48B9DFE48F7}" destId="{8F3077D5-8C5A-48F8-9494-47D75327CE4A}" srcOrd="1" destOrd="0" presId="urn:microsoft.com/office/officeart/2005/8/layout/list1"/>
    <dgm:cxn modelId="{CD768397-8ABF-4D49-9842-831A225D1CBA}" type="presParOf" srcId="{1F273892-B252-4419-9D6A-1AE9BA7F03D9}" destId="{36241FBF-AA5E-4A5B-9D6F-C94AD087F553}" srcOrd="1" destOrd="0" presId="urn:microsoft.com/office/officeart/2005/8/layout/list1"/>
    <dgm:cxn modelId="{080F9B9F-216A-45FE-8028-E08FDD7597B3}" type="presParOf" srcId="{1F273892-B252-4419-9D6A-1AE9BA7F03D9}" destId="{EE78BBD8-6562-4FFB-B49B-06AF3BC8DC5C}" srcOrd="2" destOrd="0" presId="urn:microsoft.com/office/officeart/2005/8/layout/list1"/>
    <dgm:cxn modelId="{C9FA254B-6854-4D2C-970D-A39FF00DA546}" type="presParOf" srcId="{1F273892-B252-4419-9D6A-1AE9BA7F03D9}" destId="{344B7D1C-0F2C-43A9-80A1-3AA8B5690353}" srcOrd="3" destOrd="0" presId="urn:microsoft.com/office/officeart/2005/8/layout/list1"/>
    <dgm:cxn modelId="{4E2D7E96-3AE1-4CAE-90B8-7ADBFC4F51A2}" type="presParOf" srcId="{1F273892-B252-4419-9D6A-1AE9BA7F03D9}" destId="{D3422899-D1B2-45E5-81C9-E4B90087034E}" srcOrd="4" destOrd="0" presId="urn:microsoft.com/office/officeart/2005/8/layout/list1"/>
    <dgm:cxn modelId="{FAFE92A9-8CA1-48DB-8B7C-C615B082FE17}" type="presParOf" srcId="{D3422899-D1B2-45E5-81C9-E4B90087034E}" destId="{0E5CBFF8-2EFC-41CD-ABDB-7FDFE1934731}" srcOrd="0" destOrd="0" presId="urn:microsoft.com/office/officeart/2005/8/layout/list1"/>
    <dgm:cxn modelId="{057062C0-02BE-4BC5-89E8-5FEFBD472489}" type="presParOf" srcId="{D3422899-D1B2-45E5-81C9-E4B90087034E}" destId="{E08FA929-6B52-4C84-8BEB-81B222CC11BF}" srcOrd="1" destOrd="0" presId="urn:microsoft.com/office/officeart/2005/8/layout/list1"/>
    <dgm:cxn modelId="{5EC1E2F3-45AC-4094-9659-52574E6E39E6}" type="presParOf" srcId="{1F273892-B252-4419-9D6A-1AE9BA7F03D9}" destId="{ADC3BE5A-4ABD-4635-999E-C34B0ADF9D25}" srcOrd="5" destOrd="0" presId="urn:microsoft.com/office/officeart/2005/8/layout/list1"/>
    <dgm:cxn modelId="{1F09A99D-DD52-4863-9EE3-B3DC2C5115E3}" type="presParOf" srcId="{1F273892-B252-4419-9D6A-1AE9BA7F03D9}" destId="{19CAAFBC-911B-4AE6-842E-95605603DC19}" srcOrd="6" destOrd="0" presId="urn:microsoft.com/office/officeart/2005/8/layout/list1"/>
    <dgm:cxn modelId="{8EFE654D-EF0B-476D-B03E-5D9E5449600F}" type="presParOf" srcId="{1F273892-B252-4419-9D6A-1AE9BA7F03D9}" destId="{F1B35043-0C92-49D6-B2FC-92B785E44420}" srcOrd="7" destOrd="0" presId="urn:microsoft.com/office/officeart/2005/8/layout/list1"/>
    <dgm:cxn modelId="{43D5BB29-88B3-4573-8DEA-DAB4B5880BC5}" type="presParOf" srcId="{1F273892-B252-4419-9D6A-1AE9BA7F03D9}" destId="{DBE5F89D-D167-4528-81F6-BC6C9255835D}" srcOrd="8" destOrd="0" presId="urn:microsoft.com/office/officeart/2005/8/layout/list1"/>
    <dgm:cxn modelId="{53E2754D-7B1B-4335-827C-0C3B57665646}" type="presParOf" srcId="{DBE5F89D-D167-4528-81F6-BC6C9255835D}" destId="{6DA12DA3-175D-45DF-B873-F6748CF30B3E}" srcOrd="0" destOrd="0" presId="urn:microsoft.com/office/officeart/2005/8/layout/list1"/>
    <dgm:cxn modelId="{6B5D5999-D39E-41A1-8C49-5B6BF0CCCF6F}" type="presParOf" srcId="{DBE5F89D-D167-4528-81F6-BC6C9255835D}" destId="{C9079707-2E0A-487A-A319-B9CEA64559D7}" srcOrd="1" destOrd="0" presId="urn:microsoft.com/office/officeart/2005/8/layout/list1"/>
    <dgm:cxn modelId="{85FAE383-A42D-4B87-A390-6B9C2A92C649}" type="presParOf" srcId="{1F273892-B252-4419-9D6A-1AE9BA7F03D9}" destId="{FBB75ACC-7477-432B-90B1-08316735FE1B}" srcOrd="9" destOrd="0" presId="urn:microsoft.com/office/officeart/2005/8/layout/list1"/>
    <dgm:cxn modelId="{BE047269-3FF0-462B-9281-1DDE43A46C1D}" type="presParOf" srcId="{1F273892-B252-4419-9D6A-1AE9BA7F03D9}" destId="{8DE9DFCD-EF2F-4AC9-B6B6-7E7198D22DC0}" srcOrd="10" destOrd="0" presId="urn:microsoft.com/office/officeart/2005/8/layout/list1"/>
    <dgm:cxn modelId="{3294E9BD-BE52-4891-AFB3-F41FD95C7A94}" type="presParOf" srcId="{1F273892-B252-4419-9D6A-1AE9BA7F03D9}" destId="{BD91C1FB-6B7B-46EC-BF78-01D55D0A73AD}" srcOrd="11" destOrd="0" presId="urn:microsoft.com/office/officeart/2005/8/layout/list1"/>
    <dgm:cxn modelId="{63568022-F154-4A86-A5C7-A4768E57709B}" type="presParOf" srcId="{1F273892-B252-4419-9D6A-1AE9BA7F03D9}" destId="{ECF04598-8DF4-4FC9-A43B-37453F3FDEF7}" srcOrd="12" destOrd="0" presId="urn:microsoft.com/office/officeart/2005/8/layout/list1"/>
    <dgm:cxn modelId="{7115D3B3-72FF-4E49-B5E5-4262CFF850C9}" type="presParOf" srcId="{ECF04598-8DF4-4FC9-A43B-37453F3FDEF7}" destId="{6ADF8E76-036A-44C5-87DC-316AC01F0599}" srcOrd="0" destOrd="0" presId="urn:microsoft.com/office/officeart/2005/8/layout/list1"/>
    <dgm:cxn modelId="{D0A48AAA-85AB-4FDE-9F8F-6C0EC558FA96}" type="presParOf" srcId="{ECF04598-8DF4-4FC9-A43B-37453F3FDEF7}" destId="{6DB87932-72C6-4EF3-9E34-4694FB9315B8}" srcOrd="1" destOrd="0" presId="urn:microsoft.com/office/officeart/2005/8/layout/list1"/>
    <dgm:cxn modelId="{9CEC8673-5290-4B3E-A422-DF57B45F1E68}" type="presParOf" srcId="{1F273892-B252-4419-9D6A-1AE9BA7F03D9}" destId="{3A331706-687D-467B-9CF9-D9813E719E86}" srcOrd="13" destOrd="0" presId="urn:microsoft.com/office/officeart/2005/8/layout/list1"/>
    <dgm:cxn modelId="{1B24BBFF-1E52-4645-9D56-A0C01450AC9F}" type="presParOf" srcId="{1F273892-B252-4419-9D6A-1AE9BA7F03D9}" destId="{EA83D99E-6835-48F3-B96A-3A1FC51BAEAB}" srcOrd="14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E78BBD8-6562-4FFB-B49B-06AF3BC8DC5C}">
      <dsp:nvSpPr>
        <dsp:cNvPr id="0" name=""/>
        <dsp:cNvSpPr/>
      </dsp:nvSpPr>
      <dsp:spPr>
        <a:xfrm>
          <a:off x="0" y="372177"/>
          <a:ext cx="3723342" cy="302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F3077D5-8C5A-48F8-9494-47D75327CE4A}">
      <dsp:nvSpPr>
        <dsp:cNvPr id="0" name=""/>
        <dsp:cNvSpPr/>
      </dsp:nvSpPr>
      <dsp:spPr>
        <a:xfrm>
          <a:off x="186167" y="328807"/>
          <a:ext cx="2606339" cy="354240"/>
        </a:xfrm>
        <a:prstGeom prst="roundRect">
          <a:avLst/>
        </a:prstGeom>
        <a:solidFill>
          <a:srgbClr val="C00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8513" tIns="0" rIns="98513" bIns="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A - Neighborhood Sibling</a:t>
          </a:r>
          <a:endParaRPr lang="en-US" sz="1200" kern="1200" dirty="0"/>
        </a:p>
      </dsp:txBody>
      <dsp:txXfrm>
        <a:off x="203460" y="346100"/>
        <a:ext cx="2571753" cy="319654"/>
      </dsp:txXfrm>
    </dsp:sp>
    <dsp:sp modelId="{19CAAFBC-911B-4AE6-842E-95605603DC19}">
      <dsp:nvSpPr>
        <dsp:cNvPr id="0" name=""/>
        <dsp:cNvSpPr/>
      </dsp:nvSpPr>
      <dsp:spPr>
        <a:xfrm>
          <a:off x="0" y="1050247"/>
          <a:ext cx="3723342" cy="302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88973" tIns="249936" rIns="288973" bIns="85344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1200" kern="1200" dirty="0"/>
        </a:p>
      </dsp:txBody>
      <dsp:txXfrm>
        <a:off x="0" y="1050247"/>
        <a:ext cx="3723342" cy="302400"/>
      </dsp:txXfrm>
    </dsp:sp>
    <dsp:sp modelId="{E08FA929-6B52-4C84-8BEB-81B222CC11BF}">
      <dsp:nvSpPr>
        <dsp:cNvPr id="0" name=""/>
        <dsp:cNvSpPr/>
      </dsp:nvSpPr>
      <dsp:spPr>
        <a:xfrm>
          <a:off x="186167" y="873127"/>
          <a:ext cx="2606339" cy="354240"/>
        </a:xfrm>
        <a:prstGeom prst="roundRect">
          <a:avLst/>
        </a:prstGeom>
        <a:solidFill>
          <a:srgbClr val="C00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8513" tIns="0" rIns="98513" bIns="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B - Neighborhood</a:t>
          </a:r>
          <a:endParaRPr lang="en-US" sz="1200" kern="1200" dirty="0"/>
        </a:p>
      </dsp:txBody>
      <dsp:txXfrm>
        <a:off x="203460" y="890420"/>
        <a:ext cx="2571753" cy="319654"/>
      </dsp:txXfrm>
    </dsp:sp>
    <dsp:sp modelId="{8DE9DFCD-EF2F-4AC9-B6B6-7E7198D22DC0}">
      <dsp:nvSpPr>
        <dsp:cNvPr id="0" name=""/>
        <dsp:cNvSpPr/>
      </dsp:nvSpPr>
      <dsp:spPr>
        <a:xfrm>
          <a:off x="0" y="1594567"/>
          <a:ext cx="3723342" cy="302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9079707-2E0A-487A-A319-B9CEA64559D7}">
      <dsp:nvSpPr>
        <dsp:cNvPr id="0" name=""/>
        <dsp:cNvSpPr/>
      </dsp:nvSpPr>
      <dsp:spPr>
        <a:xfrm>
          <a:off x="186167" y="1417447"/>
          <a:ext cx="2606339" cy="354240"/>
        </a:xfrm>
        <a:prstGeom prst="roundRect">
          <a:avLst/>
        </a:prstGeom>
        <a:solidFill>
          <a:srgbClr val="C00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8513" tIns="0" rIns="98513" bIns="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C – Non Neighborhood Sibling</a:t>
          </a:r>
        </a:p>
      </dsp:txBody>
      <dsp:txXfrm>
        <a:off x="203460" y="1434740"/>
        <a:ext cx="2571753" cy="319654"/>
      </dsp:txXfrm>
    </dsp:sp>
    <dsp:sp modelId="{EA83D99E-6835-48F3-B96A-3A1FC51BAEAB}">
      <dsp:nvSpPr>
        <dsp:cNvPr id="0" name=""/>
        <dsp:cNvSpPr/>
      </dsp:nvSpPr>
      <dsp:spPr>
        <a:xfrm>
          <a:off x="0" y="2138887"/>
          <a:ext cx="3723342" cy="302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DB87932-72C6-4EF3-9E34-4694FB9315B8}">
      <dsp:nvSpPr>
        <dsp:cNvPr id="0" name=""/>
        <dsp:cNvSpPr/>
      </dsp:nvSpPr>
      <dsp:spPr>
        <a:xfrm>
          <a:off x="186167" y="1961767"/>
          <a:ext cx="2606339" cy="354240"/>
        </a:xfrm>
        <a:prstGeom prst="roundRect">
          <a:avLst/>
        </a:prstGeom>
        <a:solidFill>
          <a:srgbClr val="C00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8513" tIns="0" rIns="98513" bIns="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D – Non Neighborhood</a:t>
          </a:r>
        </a:p>
      </dsp:txBody>
      <dsp:txXfrm>
        <a:off x="203460" y="1979060"/>
        <a:ext cx="2571753" cy="31965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3037840" cy="4664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970938" y="0"/>
            <a:ext cx="3037840" cy="4664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717550" y="1162050"/>
            <a:ext cx="5575300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829967"/>
            <a:ext cx="3037840" cy="4664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87677681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sv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ad Intro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6" descr="Imagen que contiene interior, persona, computer, computadora&#10;&#10;Descripción generada automáticamente">
            <a:extLst>
              <a:ext uri="{FF2B5EF4-FFF2-40B4-BE49-F238E27FC236}">
                <a16:creationId xmlns:a16="http://schemas.microsoft.com/office/drawing/2014/main" id="{EC363424-C28C-3B4D-B03C-E8E2EECB4D9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0"/>
            <a:ext cx="12192000" cy="6857999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0EEE2FC5-604E-5B4B-BEE2-013700CED5FC}"/>
              </a:ext>
            </a:extLst>
          </p:cNvPr>
          <p:cNvSpPr/>
          <p:nvPr userDrawn="1"/>
        </p:nvSpPr>
        <p:spPr>
          <a:xfrm>
            <a:off x="914400" y="1485900"/>
            <a:ext cx="4572000" cy="3886200"/>
          </a:xfrm>
          <a:prstGeom prst="rect">
            <a:avLst/>
          </a:prstGeom>
          <a:solidFill>
            <a:srgbClr val="CC001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sz="1800" b="1" dirty="0">
              <a:solidFill>
                <a:prstClr val="white"/>
              </a:solidFill>
            </a:endParaRPr>
          </a:p>
          <a:p>
            <a:pPr algn="ctr"/>
            <a:endParaRPr lang="pt-PT" sz="1800" b="1" dirty="0">
              <a:solidFill>
                <a:prstClr val="white"/>
              </a:solidFill>
            </a:endParaRPr>
          </a:p>
          <a:p>
            <a:pPr algn="ctr"/>
            <a:endParaRPr lang="pt-PT" sz="1800" b="1" dirty="0">
              <a:solidFill>
                <a:prstClr val="white"/>
              </a:solidFill>
            </a:endParaRPr>
          </a:p>
          <a:p>
            <a:pPr algn="ctr"/>
            <a:endParaRPr lang="pt-PT" sz="1800" b="1" dirty="0">
              <a:solidFill>
                <a:prstClr val="white"/>
              </a:solidFill>
            </a:endParaRPr>
          </a:p>
          <a:p>
            <a:pPr algn="ctr"/>
            <a:endParaRPr lang="pt-PT" sz="1800" b="1" dirty="0">
              <a:solidFill>
                <a:prstClr val="white"/>
              </a:solidFill>
            </a:endParaRPr>
          </a:p>
          <a:p>
            <a:pPr algn="ctr"/>
            <a:endParaRPr lang="pt-PT" sz="1800" b="1" dirty="0">
              <a:solidFill>
                <a:prstClr val="white"/>
              </a:solidFill>
            </a:endParaRPr>
          </a:p>
          <a:p>
            <a:pPr algn="ctr"/>
            <a:endParaRPr lang="pt-PT" sz="1800" b="1" dirty="0">
              <a:solidFill>
                <a:srgbClr val="FFFF00"/>
              </a:solidFill>
            </a:endParaRPr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93CF443F-D637-8A49-88CD-C4332606F8E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1980601" y="2250831"/>
            <a:ext cx="2439598" cy="10330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57357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0D9B2D-539E-4B8C-8BE3-B408C4672D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407113-1A74-4EA9-B011-3FA3A472A23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BC519AB-85E3-3645-9257-3AC5F04B8A50}"/>
              </a:ext>
            </a:extLst>
          </p:cNvPr>
          <p:cNvSpPr txBox="1"/>
          <p:nvPr userDrawn="1"/>
        </p:nvSpPr>
        <p:spPr>
          <a:xfrm>
            <a:off x="417443" y="6480313"/>
            <a:ext cx="18473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0416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vigation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23D65F-63EA-8540-BD87-8442DEFA17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BD8A19F-E8E6-B54A-A19A-D5D125BB527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327"/>
          <a:stretch/>
        </p:blipFill>
        <p:spPr>
          <a:xfrm>
            <a:off x="7115908" y="0"/>
            <a:ext cx="5076092" cy="6283569"/>
          </a:xfrm>
          <a:prstGeom prst="rect">
            <a:avLst/>
          </a:prstGeom>
          <a:effectLst>
            <a:softEdge rad="0"/>
          </a:effectLst>
        </p:spPr>
      </p:pic>
      <p:sp>
        <p:nvSpPr>
          <p:cNvPr id="4" name="Google Shape;34;p4">
            <a:extLst>
              <a:ext uri="{FF2B5EF4-FFF2-40B4-BE49-F238E27FC236}">
                <a16:creationId xmlns:a16="http://schemas.microsoft.com/office/drawing/2014/main" id="{C331D7C5-AF87-AD45-8A15-AB7C3F0E6973}"/>
              </a:ext>
            </a:extLst>
          </p:cNvPr>
          <p:cNvSpPr/>
          <p:nvPr userDrawn="1"/>
        </p:nvSpPr>
        <p:spPr>
          <a:xfrm>
            <a:off x="705430" y="1571759"/>
            <a:ext cx="365700" cy="36570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txBody>
          <a:bodyPr spcFirstLastPara="1" wrap="square" lIns="0" tIns="45700" rIns="0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sz="1800" b="1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" name="Google Shape;35;p4">
            <a:extLst>
              <a:ext uri="{FF2B5EF4-FFF2-40B4-BE49-F238E27FC236}">
                <a16:creationId xmlns:a16="http://schemas.microsoft.com/office/drawing/2014/main" id="{7F81C285-EFAE-9A44-A8DF-B3594054BE18}"/>
              </a:ext>
            </a:extLst>
          </p:cNvPr>
          <p:cNvSpPr/>
          <p:nvPr userDrawn="1"/>
        </p:nvSpPr>
        <p:spPr>
          <a:xfrm>
            <a:off x="718298" y="2621136"/>
            <a:ext cx="365700" cy="36570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txBody>
          <a:bodyPr spcFirstLastPara="1" wrap="square" lIns="0" tIns="45700" rIns="0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endParaRPr sz="1800" b="1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" name="Google Shape;36;p4">
            <a:extLst>
              <a:ext uri="{FF2B5EF4-FFF2-40B4-BE49-F238E27FC236}">
                <a16:creationId xmlns:a16="http://schemas.microsoft.com/office/drawing/2014/main" id="{94BDAD06-1944-6041-BFF6-85479B025972}"/>
              </a:ext>
            </a:extLst>
          </p:cNvPr>
          <p:cNvSpPr/>
          <p:nvPr userDrawn="1"/>
        </p:nvSpPr>
        <p:spPr>
          <a:xfrm>
            <a:off x="718298" y="3540062"/>
            <a:ext cx="365700" cy="36570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txBody>
          <a:bodyPr spcFirstLastPara="1" wrap="square" lIns="0" tIns="45700" rIns="0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lt1"/>
                </a:solidFill>
              </a:rPr>
              <a:t>3</a:t>
            </a:r>
            <a:endParaRPr sz="1800" b="1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" name="Google Shape;36;p4">
            <a:extLst>
              <a:ext uri="{FF2B5EF4-FFF2-40B4-BE49-F238E27FC236}">
                <a16:creationId xmlns:a16="http://schemas.microsoft.com/office/drawing/2014/main" id="{20DD098A-D2A9-EB40-9DAE-B99702DA1FD3}"/>
              </a:ext>
            </a:extLst>
          </p:cNvPr>
          <p:cNvSpPr/>
          <p:nvPr userDrawn="1"/>
        </p:nvSpPr>
        <p:spPr>
          <a:xfrm>
            <a:off x="705430" y="4458988"/>
            <a:ext cx="365700" cy="36570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txBody>
          <a:bodyPr spcFirstLastPara="1" wrap="square" lIns="0" tIns="45700" rIns="0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>
                <a:solidFill>
                  <a:schemeClr val="lt1"/>
                </a:solidFill>
              </a:rPr>
              <a:t>4</a:t>
            </a:r>
            <a:endParaRPr sz="1800" b="1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BC04642-2E12-4C4F-AE8A-8822D49C05AB}"/>
              </a:ext>
            </a:extLst>
          </p:cNvPr>
          <p:cNvSpPr/>
          <p:nvPr userDrawn="1"/>
        </p:nvSpPr>
        <p:spPr>
          <a:xfrm>
            <a:off x="440635" y="1478142"/>
            <a:ext cx="5878286" cy="555171"/>
          </a:xfrm>
          <a:prstGeom prst="rect">
            <a:avLst/>
          </a:prstGeom>
          <a:noFill/>
          <a:ln>
            <a:solidFill>
              <a:srgbClr val="C0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33534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ft Photo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5BF130-7490-7E43-9022-76D1AEF969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56174" y="304800"/>
            <a:ext cx="4723406" cy="59966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35C8209-9AAF-A04A-90B5-892B5C9F540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alphaModFix amt="84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7042443" cy="6320692"/>
          </a:xfrm>
          <a:prstGeom prst="rect">
            <a:avLst/>
          </a:prstGeom>
        </p:spPr>
      </p:pic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C0FEB105-1B52-1C4F-AA97-E73BAA61EB44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7178993" y="1108351"/>
            <a:ext cx="4700587" cy="495935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19541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E73718-4055-FD47-BEE7-6002BEDA9F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83E8F99-D5D6-0A45-8E1F-4B48D509AE2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2452200-9052-1140-9AE7-D41091F4BB7F}" type="slidenum">
              <a:rPr lang="en-US" smtClean="0"/>
              <a:t>‹#›</a:t>
            </a:fld>
            <a:endParaRPr lang="en-US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3E9EBAC5-AC9A-1146-8816-527FCE6935C7}"/>
              </a:ext>
            </a:extLst>
          </p:cNvPr>
          <p:cNvGrpSpPr/>
          <p:nvPr userDrawn="1"/>
        </p:nvGrpSpPr>
        <p:grpSpPr>
          <a:xfrm>
            <a:off x="11620499" y="-65757"/>
            <a:ext cx="696910" cy="1263934"/>
            <a:chOff x="11620499" y="-65757"/>
            <a:chExt cx="696910" cy="1263934"/>
          </a:xfrm>
        </p:grpSpPr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6E34ED52-3AFA-4C41-B84E-78EC6CBE8381}"/>
                </a:ext>
              </a:extLst>
            </p:cNvPr>
            <p:cNvCxnSpPr>
              <a:cxnSpLocks/>
            </p:cNvCxnSpPr>
            <p:nvPr/>
          </p:nvCxnSpPr>
          <p:spPr>
            <a:xfrm>
              <a:off x="11666760" y="257336"/>
              <a:ext cx="650649" cy="650649"/>
            </a:xfrm>
            <a:prstGeom prst="line">
              <a:avLst/>
            </a:prstGeom>
            <a:ln w="114300" cap="rnd">
              <a:solidFill>
                <a:srgbClr val="CC0017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ECF400E6-8A9E-4145-9CB1-6831119FF07A}"/>
                </a:ext>
              </a:extLst>
            </p:cNvPr>
            <p:cNvCxnSpPr>
              <a:cxnSpLocks/>
            </p:cNvCxnSpPr>
            <p:nvPr/>
          </p:nvCxnSpPr>
          <p:spPr>
            <a:xfrm>
              <a:off x="11620499" y="-65757"/>
              <a:ext cx="382763" cy="382763"/>
            </a:xfrm>
            <a:prstGeom prst="line">
              <a:avLst/>
            </a:prstGeom>
            <a:ln w="63500" cap="rnd">
              <a:solidFill>
                <a:srgbClr val="40525B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F9C88013-85A7-264D-AD7A-242791AB1AB4}"/>
                </a:ext>
              </a:extLst>
            </p:cNvPr>
            <p:cNvCxnSpPr>
              <a:cxnSpLocks/>
            </p:cNvCxnSpPr>
            <p:nvPr/>
          </p:nvCxnSpPr>
          <p:spPr>
            <a:xfrm>
              <a:off x="12026525" y="920348"/>
              <a:ext cx="277829" cy="277829"/>
            </a:xfrm>
            <a:prstGeom prst="line">
              <a:avLst/>
            </a:prstGeom>
            <a:ln w="63500" cap="rnd">
              <a:solidFill>
                <a:srgbClr val="A9BAC3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A15B2705-AA69-1D43-84B6-1D922AADE3B5}"/>
              </a:ext>
            </a:extLst>
          </p:cNvPr>
          <p:cNvGrpSpPr/>
          <p:nvPr userDrawn="1"/>
        </p:nvGrpSpPr>
        <p:grpSpPr>
          <a:xfrm>
            <a:off x="-72868" y="5462118"/>
            <a:ext cx="585473" cy="572290"/>
            <a:chOff x="-72868" y="5462118"/>
            <a:chExt cx="585473" cy="572290"/>
          </a:xfrm>
        </p:grpSpPr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99B0411F-7E4F-3D4C-947E-59926F70798C}"/>
                </a:ext>
              </a:extLst>
            </p:cNvPr>
            <p:cNvCxnSpPr>
              <a:cxnSpLocks/>
            </p:cNvCxnSpPr>
            <p:nvPr/>
          </p:nvCxnSpPr>
          <p:spPr>
            <a:xfrm>
              <a:off x="-59685" y="5462118"/>
              <a:ext cx="572290" cy="572290"/>
            </a:xfrm>
            <a:prstGeom prst="line">
              <a:avLst/>
            </a:prstGeom>
            <a:ln w="114300" cap="rnd">
              <a:solidFill>
                <a:srgbClr val="008ABE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4F69DB32-D70A-444E-AD24-D897DE091D83}"/>
                </a:ext>
              </a:extLst>
            </p:cNvPr>
            <p:cNvCxnSpPr>
              <a:cxnSpLocks/>
            </p:cNvCxnSpPr>
            <p:nvPr/>
          </p:nvCxnSpPr>
          <p:spPr>
            <a:xfrm>
              <a:off x="-72868" y="5743965"/>
              <a:ext cx="225268" cy="225268"/>
            </a:xfrm>
            <a:prstGeom prst="line">
              <a:avLst/>
            </a:prstGeom>
            <a:ln w="63500" cap="rnd">
              <a:solidFill>
                <a:srgbClr val="40525B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7526B65D-9640-BC4C-A5F3-9C7379938839}"/>
              </a:ext>
            </a:extLst>
          </p:cNvPr>
          <p:cNvGrpSpPr/>
          <p:nvPr userDrawn="1"/>
        </p:nvGrpSpPr>
        <p:grpSpPr>
          <a:xfrm>
            <a:off x="11772899" y="86643"/>
            <a:ext cx="696910" cy="1263934"/>
            <a:chOff x="11620499" y="-65757"/>
            <a:chExt cx="696910" cy="1263934"/>
          </a:xfrm>
        </p:grpSpPr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97E39D54-0B70-9C45-BDB3-806C980CF6EF}"/>
                </a:ext>
              </a:extLst>
            </p:cNvPr>
            <p:cNvCxnSpPr>
              <a:cxnSpLocks/>
            </p:cNvCxnSpPr>
            <p:nvPr/>
          </p:nvCxnSpPr>
          <p:spPr>
            <a:xfrm>
              <a:off x="11666760" y="257336"/>
              <a:ext cx="650649" cy="650649"/>
            </a:xfrm>
            <a:prstGeom prst="line">
              <a:avLst/>
            </a:prstGeom>
            <a:ln w="114300" cap="rnd">
              <a:solidFill>
                <a:srgbClr val="CC0017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0F54974A-D6A0-CE40-A319-4FAFC6D56BA6}"/>
                </a:ext>
              </a:extLst>
            </p:cNvPr>
            <p:cNvCxnSpPr>
              <a:cxnSpLocks/>
            </p:cNvCxnSpPr>
            <p:nvPr/>
          </p:nvCxnSpPr>
          <p:spPr>
            <a:xfrm>
              <a:off x="11620499" y="-65757"/>
              <a:ext cx="382763" cy="382763"/>
            </a:xfrm>
            <a:prstGeom prst="line">
              <a:avLst/>
            </a:prstGeom>
            <a:ln w="63500" cap="rnd">
              <a:solidFill>
                <a:srgbClr val="40525B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920CE3D1-21B0-BC4E-867C-3053EDD02C64}"/>
                </a:ext>
              </a:extLst>
            </p:cNvPr>
            <p:cNvCxnSpPr>
              <a:cxnSpLocks/>
            </p:cNvCxnSpPr>
            <p:nvPr/>
          </p:nvCxnSpPr>
          <p:spPr>
            <a:xfrm>
              <a:off x="12026525" y="920348"/>
              <a:ext cx="277829" cy="277829"/>
            </a:xfrm>
            <a:prstGeom prst="line">
              <a:avLst/>
            </a:prstGeom>
            <a:ln w="63500" cap="rnd">
              <a:solidFill>
                <a:srgbClr val="A9BAC3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3F049051-FF2C-8F49-968D-1A1AF55A7447}"/>
              </a:ext>
            </a:extLst>
          </p:cNvPr>
          <p:cNvGrpSpPr/>
          <p:nvPr userDrawn="1"/>
        </p:nvGrpSpPr>
        <p:grpSpPr>
          <a:xfrm>
            <a:off x="79532" y="5614518"/>
            <a:ext cx="585473" cy="572290"/>
            <a:chOff x="-72868" y="5462118"/>
            <a:chExt cx="585473" cy="572290"/>
          </a:xfrm>
        </p:grpSpPr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31459907-4939-A44A-8D59-C1B21430F3D3}"/>
                </a:ext>
              </a:extLst>
            </p:cNvPr>
            <p:cNvCxnSpPr>
              <a:cxnSpLocks/>
            </p:cNvCxnSpPr>
            <p:nvPr/>
          </p:nvCxnSpPr>
          <p:spPr>
            <a:xfrm>
              <a:off x="-59685" y="5462118"/>
              <a:ext cx="572290" cy="572290"/>
            </a:xfrm>
            <a:prstGeom prst="line">
              <a:avLst/>
            </a:prstGeom>
            <a:ln w="114300" cap="rnd">
              <a:solidFill>
                <a:srgbClr val="008ABE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891420C1-F582-B045-96F7-55973C0D12C4}"/>
                </a:ext>
              </a:extLst>
            </p:cNvPr>
            <p:cNvCxnSpPr>
              <a:cxnSpLocks/>
            </p:cNvCxnSpPr>
            <p:nvPr/>
          </p:nvCxnSpPr>
          <p:spPr>
            <a:xfrm>
              <a:off x="-72868" y="5743965"/>
              <a:ext cx="225268" cy="225268"/>
            </a:xfrm>
            <a:prstGeom prst="line">
              <a:avLst/>
            </a:prstGeom>
            <a:ln w="63500" cap="rnd">
              <a:solidFill>
                <a:srgbClr val="40525B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27" name="Table 26">
            <a:extLst>
              <a:ext uri="{FF2B5EF4-FFF2-40B4-BE49-F238E27FC236}">
                <a16:creationId xmlns:a16="http://schemas.microsoft.com/office/drawing/2014/main" id="{E44582A5-5E33-694B-9B0D-030565233DCE}"/>
              </a:ext>
            </a:extLst>
          </p:cNvPr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704046903"/>
              </p:ext>
            </p:extLst>
          </p:nvPr>
        </p:nvGraphicFramePr>
        <p:xfrm>
          <a:off x="838200" y="1321688"/>
          <a:ext cx="10515600" cy="407600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67048">
                  <a:extLst>
                    <a:ext uri="{9D8B030D-6E8A-4147-A177-3AD203B41FA5}">
                      <a16:colId xmlns:a16="http://schemas.microsoft.com/office/drawing/2014/main" val="175372257"/>
                    </a:ext>
                  </a:extLst>
                </a:gridCol>
                <a:gridCol w="6642306">
                  <a:extLst>
                    <a:ext uri="{9D8B030D-6E8A-4147-A177-3AD203B41FA5}">
                      <a16:colId xmlns:a16="http://schemas.microsoft.com/office/drawing/2014/main" val="45797710"/>
                    </a:ext>
                  </a:extLst>
                </a:gridCol>
                <a:gridCol w="1906246">
                  <a:extLst>
                    <a:ext uri="{9D8B030D-6E8A-4147-A177-3AD203B41FA5}">
                      <a16:colId xmlns:a16="http://schemas.microsoft.com/office/drawing/2014/main" val="604774215"/>
                    </a:ext>
                  </a:extLst>
                </a:gridCol>
              </a:tblGrid>
              <a:tr h="338402">
                <a:tc>
                  <a:txBody>
                    <a:bodyPr/>
                    <a:lstStyle/>
                    <a:p>
                      <a:pPr algn="ctr"/>
                      <a:endParaRPr lang="en-US" sz="1300" dirty="0">
                        <a:latin typeface="Montserrat" panose="020B060402020202020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300" dirty="0">
                        <a:latin typeface="Montserrat" panose="020B060402020202020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300" dirty="0">
                        <a:latin typeface="Montserrat" panose="020B0604020202020204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02903588"/>
                  </a:ext>
                </a:extLst>
              </a:tr>
              <a:tr h="640998">
                <a:tc>
                  <a:txBody>
                    <a:bodyPr/>
                    <a:lstStyle/>
                    <a:p>
                      <a:pPr marL="347663" indent="0"/>
                      <a:endParaRPr lang="en-US" sz="1300" dirty="0">
                        <a:latin typeface="Montserrat" panose="020B060402020202020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en-US" sz="1300" b="0" dirty="0">
                        <a:latin typeface="Montserrat" panose="020B060402020202020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300" dirty="0">
                        <a:latin typeface="Montserrat" panose="020B0604020202020204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70476351"/>
                  </a:ext>
                </a:extLst>
              </a:tr>
              <a:tr h="774151">
                <a:tc>
                  <a:txBody>
                    <a:bodyPr/>
                    <a:lstStyle/>
                    <a:p>
                      <a:pPr marL="347663" marR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endParaRPr lang="en-US" sz="1300" b="0" i="0" u="none" strike="noStrike" cap="none" dirty="0">
                        <a:solidFill>
                          <a:schemeClr val="dk1"/>
                        </a:solidFill>
                        <a:latin typeface="Montserrat" panose="020B0604020202020204"/>
                        <a:ea typeface="+mn-ea"/>
                        <a:cs typeface="+mn-cs"/>
                        <a:sym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en-US" sz="1300" dirty="0">
                        <a:latin typeface="Montserrat" panose="020B060402020202020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300" i="1" dirty="0">
                        <a:latin typeface="Montserrat" panose="020B0604020202020204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03612791"/>
                  </a:ext>
                </a:extLst>
              </a:tr>
              <a:tr h="774151">
                <a:tc>
                  <a:txBody>
                    <a:bodyPr/>
                    <a:lstStyle/>
                    <a:p>
                      <a:pPr marL="347663" marR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endParaRPr lang="en-US" sz="1300" b="0" i="0" u="none" strike="noStrike" cap="none" dirty="0">
                        <a:solidFill>
                          <a:schemeClr val="dk1"/>
                        </a:solidFill>
                        <a:latin typeface="Montserrat" panose="020B0604020202020204"/>
                        <a:ea typeface="+mn-ea"/>
                        <a:cs typeface="+mn-cs"/>
                        <a:sym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en-US" sz="1300" dirty="0">
                        <a:latin typeface="Montserrat" panose="020B060402020202020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300" i="1" dirty="0">
                        <a:latin typeface="Montserrat" panose="020B0604020202020204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82983338"/>
                  </a:ext>
                </a:extLst>
              </a:tr>
              <a:tr h="774151">
                <a:tc>
                  <a:txBody>
                    <a:bodyPr/>
                    <a:lstStyle/>
                    <a:p>
                      <a:pPr marL="347663" marR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endParaRPr lang="en-US" sz="1300" b="0" i="0" u="none" strike="noStrike" cap="none" dirty="0">
                        <a:solidFill>
                          <a:schemeClr val="dk1"/>
                        </a:solidFill>
                        <a:latin typeface="Montserrat" panose="020B0604020202020204"/>
                        <a:ea typeface="+mn-ea"/>
                        <a:cs typeface="+mn-cs"/>
                        <a:sym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en-US" sz="1300" dirty="0">
                        <a:latin typeface="Montserrat" panose="020B060402020202020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300" i="1" dirty="0">
                        <a:latin typeface="Montserrat" panose="020B0604020202020204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12748512"/>
                  </a:ext>
                </a:extLst>
              </a:tr>
              <a:tr h="774151">
                <a:tc>
                  <a:txBody>
                    <a:bodyPr/>
                    <a:lstStyle/>
                    <a:p>
                      <a:pPr marL="347663" marR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endParaRPr lang="en-US" sz="1300" b="0" i="0" u="none" strike="noStrike" cap="none" dirty="0">
                        <a:solidFill>
                          <a:schemeClr val="dk1"/>
                        </a:solidFill>
                        <a:latin typeface="Montserrat" panose="020B0604020202020204"/>
                        <a:ea typeface="+mn-ea"/>
                        <a:cs typeface="+mn-cs"/>
                        <a:sym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en-US" sz="1300" dirty="0">
                        <a:latin typeface="Montserrat" panose="020B060402020202020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300" i="1" dirty="0">
                        <a:latin typeface="Montserrat" panose="020B0604020202020204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014607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031765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ags" Target="../tags/tag1.xml"/><Relationship Id="rId3" Type="http://schemas.openxmlformats.org/officeDocument/2006/relationships/slideLayout" Target="../slideLayouts/slideLayout3.xml"/><Relationship Id="rId7" Type="http://schemas.openxmlformats.org/officeDocument/2006/relationships/vmlDrawing" Target="../drawings/vmlDrawing1.vml"/><Relationship Id="rId12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11" Type="http://schemas.openxmlformats.org/officeDocument/2006/relationships/image" Target="../media/image1.emf"/><Relationship Id="rId5" Type="http://schemas.openxmlformats.org/officeDocument/2006/relationships/slideLayout" Target="../slideLayouts/slideLayout5.xml"/><Relationship Id="rId10" Type="http://schemas.openxmlformats.org/officeDocument/2006/relationships/oleObject" Target="../embeddings/oleObject1.bin"/><Relationship Id="rId4" Type="http://schemas.openxmlformats.org/officeDocument/2006/relationships/slideLayout" Target="../slideLayouts/slideLayout4.xml"/><Relationship Id="rId9" Type="http://schemas.openxmlformats.org/officeDocument/2006/relationships/tags" Target="../tags/tag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>
            <a:extLst>
              <a:ext uri="{FF2B5EF4-FFF2-40B4-BE49-F238E27FC236}">
                <a16:creationId xmlns:a16="http://schemas.microsoft.com/office/drawing/2014/main" id="{5673CEED-FED5-42B6-914B-77D76F2526A0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8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50" name="think-cell Slide" r:id="rId10" imgW="415" imgH="416" progId="TCLayout.ActiveDocument.1">
                  <p:embed/>
                </p:oleObj>
              </mc:Choice>
              <mc:Fallback>
                <p:oleObj name="think-cell Slide" r:id="rId10" imgW="415" imgH="416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 hidden="1">
            <a:extLst>
              <a:ext uri="{FF2B5EF4-FFF2-40B4-BE49-F238E27FC236}">
                <a16:creationId xmlns:a16="http://schemas.microsoft.com/office/drawing/2014/main" id="{71C7BB57-C234-46D7-989C-BD5062D1953F}"/>
              </a:ext>
            </a:extLst>
          </p:cNvPr>
          <p:cNvSpPr/>
          <p:nvPr userDrawn="1">
            <p:custDataLst>
              <p:tags r:id="rId9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algn="ctr">
              <a:buClrTx/>
              <a:buFontTx/>
              <a:buNone/>
            </a:pPr>
            <a:endParaRPr lang="en-US" sz="2200" b="1" kern="1200" dirty="0">
              <a:solidFill>
                <a:prstClr val="white"/>
              </a:solidFill>
              <a:sym typeface="Montserrat" panose="020B0604020202020204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F1DB7A9-3C03-4057-AF94-38EF29695CC0}"/>
              </a:ext>
            </a:extLst>
          </p:cNvPr>
          <p:cNvSpPr/>
          <p:nvPr userDrawn="1"/>
        </p:nvSpPr>
        <p:spPr>
          <a:xfrm>
            <a:off x="0" y="6324600"/>
            <a:ext cx="12192000" cy="533389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457200">
              <a:buClrTx/>
              <a:buFontTx/>
              <a:buNone/>
              <a:defRPr/>
            </a:pPr>
            <a:endParaRPr lang="pt-PT" sz="1800">
              <a:solidFill>
                <a:prstClr val="white"/>
              </a:solidFill>
              <a:latin typeface="Quattrocento Sans"/>
              <a:ea typeface="+mn-ea"/>
              <a:cs typeface="+mn-cs"/>
            </a:endParaRP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5763E558-AFB3-41E3-841A-2C7904D5E1A9}"/>
              </a:ext>
            </a:extLst>
          </p:cNvPr>
          <p:cNvCxnSpPr>
            <a:cxnSpLocks/>
          </p:cNvCxnSpPr>
          <p:nvPr userDrawn="1"/>
        </p:nvCxnSpPr>
        <p:spPr>
          <a:xfrm>
            <a:off x="152400" y="6324600"/>
            <a:ext cx="11811000" cy="0"/>
          </a:xfrm>
          <a:prstGeom prst="line">
            <a:avLst/>
          </a:prstGeom>
          <a:noFill/>
          <a:ln w="6350" cap="flat" cmpd="sng" algn="ctr">
            <a:solidFill>
              <a:schemeClr val="bg1">
                <a:lumMod val="85000"/>
              </a:schemeClr>
            </a:solidFill>
            <a:prstDash val="solid"/>
            <a:miter lim="800000"/>
          </a:ln>
          <a:effectLst/>
        </p:spPr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00C4436D-BB1E-44CA-9BF7-22942936EFA1}"/>
              </a:ext>
            </a:extLst>
          </p:cNvPr>
          <p:cNvSpPr txBox="1"/>
          <p:nvPr userDrawn="1"/>
        </p:nvSpPr>
        <p:spPr>
          <a:xfrm>
            <a:off x="11666760" y="6460489"/>
            <a:ext cx="36580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defTabSz="457200">
              <a:buClrTx/>
              <a:buFontTx/>
              <a:buNone/>
              <a:defRPr/>
            </a:pPr>
            <a:fld id="{8691AF01-F3F1-453B-BDD0-3EDA6FFB1440}" type="slidenum">
              <a:rPr lang="pt-PT" sz="1100" kern="1200">
                <a:solidFill>
                  <a:srgbClr val="40525B"/>
                </a:solidFill>
                <a:latin typeface="Montserrat"/>
                <a:ea typeface="+mn-ea"/>
                <a:cs typeface="+mn-cs"/>
              </a:rPr>
              <a:pPr algn="r" defTabSz="457200">
                <a:buClrTx/>
                <a:buFontTx/>
                <a:buNone/>
                <a:defRPr/>
              </a:pPr>
              <a:t>‹#›</a:t>
            </a:fld>
            <a:endParaRPr lang="pt-PT" sz="1100" kern="1200" dirty="0">
              <a:solidFill>
                <a:srgbClr val="40525B"/>
              </a:solidFill>
              <a:latin typeface="Montserrat"/>
              <a:ea typeface="+mn-ea"/>
              <a:cs typeface="+mn-cs"/>
            </a:endParaRP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3CE27A1F-50D2-44E9-8277-56093107F971}"/>
              </a:ext>
            </a:extLst>
          </p:cNvPr>
          <p:cNvCxnSpPr>
            <a:cxnSpLocks/>
          </p:cNvCxnSpPr>
          <p:nvPr userDrawn="1"/>
        </p:nvCxnSpPr>
        <p:spPr>
          <a:xfrm>
            <a:off x="994064" y="6493098"/>
            <a:ext cx="0" cy="229001"/>
          </a:xfrm>
          <a:prstGeom prst="line">
            <a:avLst/>
          </a:prstGeom>
          <a:noFill/>
          <a:ln w="6350" cap="flat" cmpd="sng" algn="ctr">
            <a:solidFill>
              <a:schemeClr val="bg1">
                <a:lumMod val="85000"/>
              </a:schemeClr>
            </a:solidFill>
            <a:prstDash val="solid"/>
            <a:miter lim="800000"/>
          </a:ln>
          <a:effectLst/>
        </p:spPr>
      </p:cxn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8070B72-F2B4-42A2-B6D3-CBC2FEF53E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2420" y="304800"/>
            <a:ext cx="11567160" cy="64633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pt-PT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3B1033D-33DE-41D0-A087-C1D4FCB8F85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12420" y="1295401"/>
            <a:ext cx="11567160" cy="4648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PT" dirty="0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23B874B5-80CE-4B3F-B46C-82D1E06C79C1}"/>
              </a:ext>
            </a:extLst>
          </p:cNvPr>
          <p:cNvGrpSpPr/>
          <p:nvPr userDrawn="1"/>
        </p:nvGrpSpPr>
        <p:grpSpPr>
          <a:xfrm>
            <a:off x="11620499" y="-65757"/>
            <a:ext cx="696910" cy="1263934"/>
            <a:chOff x="11620499" y="-65757"/>
            <a:chExt cx="696910" cy="1263934"/>
          </a:xfrm>
        </p:grpSpPr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B89B42B1-57E6-4770-B750-88FA601BCF43}"/>
                </a:ext>
              </a:extLst>
            </p:cNvPr>
            <p:cNvCxnSpPr>
              <a:cxnSpLocks/>
            </p:cNvCxnSpPr>
            <p:nvPr/>
          </p:nvCxnSpPr>
          <p:spPr>
            <a:xfrm>
              <a:off x="11666760" y="257336"/>
              <a:ext cx="650649" cy="650649"/>
            </a:xfrm>
            <a:prstGeom prst="line">
              <a:avLst/>
            </a:prstGeom>
            <a:ln w="114300" cap="rnd">
              <a:solidFill>
                <a:srgbClr val="CC0017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D81C7EFB-A29A-4FC1-89CC-0C2F07DD2629}"/>
                </a:ext>
              </a:extLst>
            </p:cNvPr>
            <p:cNvCxnSpPr>
              <a:cxnSpLocks/>
            </p:cNvCxnSpPr>
            <p:nvPr/>
          </p:nvCxnSpPr>
          <p:spPr>
            <a:xfrm>
              <a:off x="11620499" y="-65757"/>
              <a:ext cx="382763" cy="382763"/>
            </a:xfrm>
            <a:prstGeom prst="line">
              <a:avLst/>
            </a:prstGeom>
            <a:ln w="63500" cap="rnd">
              <a:solidFill>
                <a:srgbClr val="40525B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C578DF78-E311-480E-A99A-F43FF469E301}"/>
                </a:ext>
              </a:extLst>
            </p:cNvPr>
            <p:cNvCxnSpPr>
              <a:cxnSpLocks/>
            </p:cNvCxnSpPr>
            <p:nvPr/>
          </p:nvCxnSpPr>
          <p:spPr>
            <a:xfrm>
              <a:off x="12026525" y="920348"/>
              <a:ext cx="277829" cy="277829"/>
            </a:xfrm>
            <a:prstGeom prst="line">
              <a:avLst/>
            </a:prstGeom>
            <a:ln w="63500" cap="rnd">
              <a:solidFill>
                <a:srgbClr val="A9BAC3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F9F0C666-2E58-4885-8276-A140620D92C1}"/>
              </a:ext>
            </a:extLst>
          </p:cNvPr>
          <p:cNvGrpSpPr/>
          <p:nvPr userDrawn="1"/>
        </p:nvGrpSpPr>
        <p:grpSpPr>
          <a:xfrm>
            <a:off x="-72868" y="5462118"/>
            <a:ext cx="585473" cy="572290"/>
            <a:chOff x="-72868" y="5462118"/>
            <a:chExt cx="585473" cy="572290"/>
          </a:xfrm>
        </p:grpSpPr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1EF4A5B6-9A3C-400F-8EE4-7EA5A22AB8CB}"/>
                </a:ext>
              </a:extLst>
            </p:cNvPr>
            <p:cNvCxnSpPr>
              <a:cxnSpLocks/>
            </p:cNvCxnSpPr>
            <p:nvPr/>
          </p:nvCxnSpPr>
          <p:spPr>
            <a:xfrm>
              <a:off x="-59685" y="5462118"/>
              <a:ext cx="572290" cy="572290"/>
            </a:xfrm>
            <a:prstGeom prst="line">
              <a:avLst/>
            </a:prstGeom>
            <a:ln w="114300" cap="rnd">
              <a:solidFill>
                <a:srgbClr val="008ABE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8BB8D975-6F8F-4C96-87C4-7453B5D17547}"/>
                </a:ext>
              </a:extLst>
            </p:cNvPr>
            <p:cNvCxnSpPr>
              <a:cxnSpLocks/>
            </p:cNvCxnSpPr>
            <p:nvPr/>
          </p:nvCxnSpPr>
          <p:spPr>
            <a:xfrm>
              <a:off x="-72868" y="5743965"/>
              <a:ext cx="225268" cy="225268"/>
            </a:xfrm>
            <a:prstGeom prst="line">
              <a:avLst/>
            </a:prstGeom>
            <a:ln w="63500" cap="rnd">
              <a:solidFill>
                <a:srgbClr val="40525B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1" name="Google Shape;13;p1">
            <a:extLst>
              <a:ext uri="{FF2B5EF4-FFF2-40B4-BE49-F238E27FC236}">
                <a16:creationId xmlns:a16="http://schemas.microsoft.com/office/drawing/2014/main" id="{9D1A3046-B5E2-9D40-9342-1CED2878D726}"/>
              </a:ext>
            </a:extLst>
          </p:cNvPr>
          <p:cNvPicPr preferRelativeResize="0"/>
          <p:nvPr userDrawn="1"/>
        </p:nvPicPr>
        <p:blipFill rotWithShape="1">
          <a:blip r:embed="rId12">
            <a:alphaModFix/>
          </a:blip>
          <a:srcRect l="6252" t="16327" r="5262" b="18523"/>
          <a:stretch/>
        </p:blipFill>
        <p:spPr>
          <a:xfrm>
            <a:off x="152400" y="6434611"/>
            <a:ext cx="709327" cy="31336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270110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4" r:id="rId2"/>
    <p:sldLayoutId id="2147483660" r:id="rId3"/>
    <p:sldLayoutId id="2147483658" r:id="rId4"/>
    <p:sldLayoutId id="2147483657" r:id="rId5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200" b="1" kern="1200">
          <a:solidFill>
            <a:srgbClr val="008ABE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1600" kern="1200">
          <a:solidFill>
            <a:srgbClr val="40525B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rgbClr val="40525B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rgbClr val="40525B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rgbClr val="40525B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rgbClr val="40525B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P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hyperlink" Target="mailto:inforeg@ppsd.org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47" y="0"/>
            <a:ext cx="12192000" cy="812800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1079347" y="4466626"/>
            <a:ext cx="3000620" cy="1673555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2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9768" y="4976585"/>
            <a:ext cx="2059777" cy="879058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5885382" y="4336869"/>
            <a:ext cx="6205728" cy="241726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6637" y="4336870"/>
            <a:ext cx="4010190" cy="112289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885382" y="5226784"/>
            <a:ext cx="5418987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008ABE"/>
                </a:solidFill>
                <a:latin typeface="+mj-lt"/>
              </a:rPr>
              <a:t>MIDDLE SCHOOLS AND </a:t>
            </a:r>
          </a:p>
          <a:p>
            <a:r>
              <a:rPr lang="en-US" sz="2000" b="1" dirty="0" smtClean="0">
                <a:solidFill>
                  <a:srgbClr val="008ABE"/>
                </a:solidFill>
                <a:latin typeface="+mj-lt"/>
              </a:rPr>
              <a:t>HIGH SCHOOLS</a:t>
            </a:r>
          </a:p>
          <a:p>
            <a:endParaRPr lang="en-US" sz="2000" b="1" dirty="0" smtClean="0">
              <a:solidFill>
                <a:srgbClr val="008ABE"/>
              </a:solidFill>
              <a:latin typeface="+mj-lt"/>
            </a:endParaRPr>
          </a:p>
          <a:p>
            <a:r>
              <a:rPr lang="en-US" sz="2000" b="1" dirty="0" smtClean="0">
                <a:solidFill>
                  <a:srgbClr val="008ABE"/>
                </a:solidFill>
                <a:latin typeface="+mj-lt"/>
              </a:rPr>
              <a:t>ESCUELAS INTERMEDIAS Y  SECUNDARIAS</a:t>
            </a:r>
            <a:endParaRPr lang="en-US" sz="2000" b="1" dirty="0">
              <a:solidFill>
                <a:srgbClr val="008ABE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3797385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lnSpc>
                <a:spcPct val="100000"/>
              </a:lnSpc>
            </a:pP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Strategies to Maximize Your Opportunity to Get a School You </a:t>
            </a:r>
            <a:r>
              <a:rPr lang="en-US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Want</a:t>
            </a:r>
            <a:br>
              <a:rPr lang="en-US" sz="2400" dirty="0" smtClean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s-E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Estrategías</a:t>
            </a:r>
            <a:r>
              <a:rPr lang="es-ES" sz="2400" dirty="0">
                <a:latin typeface="Calibri" panose="020F0502020204030204" pitchFamily="34" charset="0"/>
                <a:cs typeface="Calibri" panose="020F0502020204030204" pitchFamily="34" charset="0"/>
              </a:rPr>
              <a:t> para tomar ventaja de la oportunidad para recibir la ESCUELA QUE USTED QUIERE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627017" y="1267097"/>
            <a:ext cx="4603351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1800" b="1" dirty="0">
                <a:latin typeface="Calibri" panose="020F0502020204030204" pitchFamily="34" charset="0"/>
                <a:cs typeface="Calibri" panose="020F0502020204030204" pitchFamily="34" charset="0"/>
              </a:rPr>
              <a:t>Turn in the selections on time!</a:t>
            </a:r>
          </a:p>
          <a:p>
            <a:pPr lvl="1">
              <a:defRPr/>
            </a:pP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ALL paperwork, both registration and choice forms, must be in on time to be included in the lottery.</a:t>
            </a:r>
          </a:p>
          <a:p>
            <a:pPr lvl="1">
              <a:defRPr/>
            </a:pPr>
            <a:endParaRPr lang="en-US" sz="1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defRPr/>
            </a:pP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If a particular school is desired above all others, list it as the first choice.</a:t>
            </a:r>
          </a:p>
          <a:p>
            <a:pPr lvl="1">
              <a:defRPr/>
            </a:pP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High demand schools will fill up using first choices.</a:t>
            </a:r>
          </a:p>
          <a:p>
            <a:pPr lvl="1">
              <a:buFont typeface="Arial" pitchFamily="34" charset="0"/>
              <a:buChar char="•"/>
              <a:defRPr/>
            </a:pPr>
            <a:endParaRPr lang="en-US" sz="1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defRPr/>
            </a:pP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Neighborhood seats can fill up just as fast as non-neighborhood seats in some schools.  If you do not get into any of your choices you will be placed at the closest school with a seat in your educational program.  This may not be your neighborhood school if those seats are filled.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657088" y="1292352"/>
            <a:ext cx="6222492" cy="4462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s-ES_tradnl" sz="18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¡Entregue los formularios a tiempo!</a:t>
            </a:r>
          </a:p>
          <a:p>
            <a:pPr lvl="1">
              <a:defRPr/>
            </a:pPr>
            <a:r>
              <a:rPr lang="es-ES_tradnl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TODOS los documentos, inscripciones y formularios de selección, se deben entregar a tiempo para ser incluidos en la lotería.</a:t>
            </a:r>
          </a:p>
          <a:p>
            <a:pPr lvl="1">
              <a:defRPr/>
            </a:pPr>
            <a:endParaRPr lang="es-ES_tradnl" sz="18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defRPr/>
            </a:pPr>
            <a:r>
              <a:rPr lang="es-ES_tradnl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Si prefiere a una escuela en particular más que otra, </a:t>
            </a:r>
            <a:r>
              <a:rPr lang="es-ES_tradnl" sz="18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pongala</a:t>
            </a:r>
            <a:r>
              <a:rPr lang="es-ES_tradnl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 como su primera opción. Escuelas de alta demanda (populares) se llenarán usando las primeras selecciones. </a:t>
            </a:r>
          </a:p>
          <a:p>
            <a:pPr lvl="1">
              <a:defRPr/>
            </a:pPr>
            <a:endParaRPr lang="en-US" sz="1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defRPr/>
            </a:pPr>
            <a:r>
              <a:rPr lang="es-ES" sz="1800" dirty="0">
                <a:latin typeface="Calibri" panose="020F0502020204030204" pitchFamily="34" charset="0"/>
                <a:cs typeface="Calibri" panose="020F0502020204030204" pitchFamily="34" charset="0"/>
              </a:rPr>
              <a:t>Los lugares o asientos en las escuelas de vecindario pueden llenarse tan rápido como los lugares en algunas escuelas. Si no se queda en ninguna de sus selecciones, se le asignará a la escuela más cercana con lugar en el tipo de programa educativo que necesita. Tal vez no sea la escuela de su vecindario si ya no hay lugar. </a:t>
            </a:r>
            <a:endParaRPr lang="en-US" sz="1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8664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13304" y="421483"/>
            <a:ext cx="5089317" cy="6504983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5401737" y="0"/>
            <a:ext cx="5995687" cy="6858000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2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B287C9A-D7CB-954F-8C7D-E6BD6D9723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2420" y="98318"/>
            <a:ext cx="6295641" cy="646331"/>
          </a:xfrm>
        </p:spPr>
        <p:txBody>
          <a:bodyPr>
            <a:normAutofit fontScale="90000"/>
          </a:bodyPr>
          <a:lstStyle/>
          <a:p>
            <a:r>
              <a:rPr lang="en-US" sz="2700" dirty="0" smtClean="0"/>
              <a:t>Seven Middle Schools  </a:t>
            </a:r>
            <a:br>
              <a:rPr lang="en-US" sz="2700" dirty="0" smtClean="0"/>
            </a:br>
            <a:r>
              <a:rPr lang="en-US" sz="2700" dirty="0" err="1" smtClean="0"/>
              <a:t>Siete</a:t>
            </a:r>
            <a:r>
              <a:rPr lang="en-US" sz="2700" dirty="0" smtClean="0"/>
              <a:t> </a:t>
            </a:r>
            <a:r>
              <a:rPr lang="en-US" sz="2700" dirty="0" err="1" smtClean="0"/>
              <a:t>Escuelas</a:t>
            </a:r>
            <a:r>
              <a:rPr lang="en-US" sz="2700" dirty="0" smtClean="0"/>
              <a:t> </a:t>
            </a:r>
            <a:r>
              <a:rPr lang="en-US" sz="2700" dirty="0" err="1" smtClean="0"/>
              <a:t>Intermedias</a:t>
            </a:r>
            <a:r>
              <a:rPr lang="en-US" dirty="0"/>
              <a:t/>
            </a:r>
            <a:br>
              <a:rPr lang="en-US" dirty="0"/>
            </a:br>
            <a:endParaRPr lang="en-US" sz="2400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5547705D-E83B-2343-BD92-23A6FF5A1847}"/>
              </a:ext>
            </a:extLst>
          </p:cNvPr>
          <p:cNvSpPr txBox="1">
            <a:spLocks/>
          </p:cNvSpPr>
          <p:nvPr/>
        </p:nvSpPr>
        <p:spPr>
          <a:xfrm>
            <a:off x="5832180" y="229396"/>
            <a:ext cx="5336564" cy="6110444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>
                <a:solidFill>
                  <a:srgbClr val="40525B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40525B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40525B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40525B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40525B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  <a:spcBef>
                <a:spcPts val="0"/>
              </a:spcBef>
              <a:spcAft>
                <a:spcPts val="900"/>
              </a:spcAft>
              <a:buClrTx/>
            </a:pPr>
            <a:r>
              <a:rPr lang="en-US" sz="1400" b="1" dirty="0" smtClean="0">
                <a:solidFill>
                  <a:schemeClr val="bg1"/>
                </a:solidFill>
              </a:rPr>
              <a:t>Each of our middles schools personalize the educational experience and nurture individual students’ growth. </a:t>
            </a:r>
            <a:r>
              <a:rPr lang="es-ES" sz="1400" b="1" dirty="0">
                <a:solidFill>
                  <a:schemeClr val="bg1"/>
                </a:solidFill>
              </a:rPr>
              <a:t>Cada una de nuestras escuelas </a:t>
            </a:r>
            <a:r>
              <a:rPr lang="es-ES" sz="1400" b="1" dirty="0" smtClean="0">
                <a:solidFill>
                  <a:schemeClr val="bg1"/>
                </a:solidFill>
              </a:rPr>
              <a:t>intermedias </a:t>
            </a:r>
            <a:r>
              <a:rPr lang="es-ES" sz="1400" b="1" dirty="0">
                <a:solidFill>
                  <a:schemeClr val="bg1"/>
                </a:solidFill>
              </a:rPr>
              <a:t>personaliza la experiencia educativa y fomenta el crecimiento individual de los estudiantes. </a:t>
            </a:r>
            <a:endParaRPr lang="en-US" sz="1400" b="1" dirty="0" smtClean="0">
              <a:solidFill>
                <a:schemeClr val="bg1"/>
              </a:solidFill>
            </a:endParaRPr>
          </a:p>
          <a:p>
            <a:pPr marL="285750" indent="-285750">
              <a:lnSpc>
                <a:spcPct val="120000"/>
              </a:lnSpc>
              <a:spcBef>
                <a:spcPts val="0"/>
              </a:spcBef>
              <a:spcAft>
                <a:spcPts val="900"/>
              </a:spcAft>
              <a:buClrTx/>
              <a:buFont typeface="Arial" panose="020B0604020202020204" pitchFamily="34" charset="0"/>
              <a:buChar char="•"/>
            </a:pPr>
            <a:r>
              <a:rPr lang="en-US" sz="1400" b="1" dirty="0" err="1" smtClean="0">
                <a:solidFill>
                  <a:schemeClr val="bg1"/>
                </a:solidFill>
              </a:rPr>
              <a:t>Esek</a:t>
            </a:r>
            <a:r>
              <a:rPr lang="en-US" sz="1400" b="1" dirty="0" smtClean="0">
                <a:solidFill>
                  <a:schemeClr val="bg1"/>
                </a:solidFill>
              </a:rPr>
              <a:t> Hopkins Middle School</a:t>
            </a:r>
          </a:p>
          <a:p>
            <a:pPr marL="285750" indent="-285750">
              <a:lnSpc>
                <a:spcPct val="120000"/>
              </a:lnSpc>
              <a:spcBef>
                <a:spcPts val="0"/>
              </a:spcBef>
              <a:spcAft>
                <a:spcPts val="900"/>
              </a:spcAft>
              <a:buClrTx/>
              <a:buFont typeface="Arial" panose="020B0604020202020204" pitchFamily="34" charset="0"/>
              <a:buChar char="•"/>
            </a:pPr>
            <a:r>
              <a:rPr lang="en-US" sz="1400" b="1" dirty="0" err="1" smtClean="0">
                <a:solidFill>
                  <a:schemeClr val="bg1"/>
                </a:solidFill>
              </a:rPr>
              <a:t>Delsesto</a:t>
            </a:r>
            <a:r>
              <a:rPr lang="en-US" sz="1400" b="1" dirty="0" smtClean="0">
                <a:solidFill>
                  <a:schemeClr val="bg1"/>
                </a:solidFill>
              </a:rPr>
              <a:t> Middle School</a:t>
            </a:r>
          </a:p>
          <a:p>
            <a:pPr marL="285750" indent="-285750">
              <a:lnSpc>
                <a:spcPct val="120000"/>
              </a:lnSpc>
              <a:spcBef>
                <a:spcPts val="0"/>
              </a:spcBef>
              <a:spcAft>
                <a:spcPts val="900"/>
              </a:spcAft>
              <a:buClrTx/>
              <a:buFont typeface="Arial" panose="020B0604020202020204" pitchFamily="34" charset="0"/>
              <a:buChar char="•"/>
            </a:pPr>
            <a:r>
              <a:rPr lang="en-US" sz="1400" b="1" dirty="0" smtClean="0">
                <a:solidFill>
                  <a:schemeClr val="bg1"/>
                </a:solidFill>
              </a:rPr>
              <a:t>Greene Middle School</a:t>
            </a:r>
          </a:p>
          <a:p>
            <a:pPr marL="971550" lvl="1" indent="-285750">
              <a:lnSpc>
                <a:spcPct val="120000"/>
              </a:lnSpc>
              <a:spcBef>
                <a:spcPts val="0"/>
              </a:spcBef>
              <a:spcAft>
                <a:spcPts val="900"/>
              </a:spcAft>
              <a:buClrTx/>
            </a:pPr>
            <a:r>
              <a:rPr lang="en-US" sz="1400" b="1" dirty="0" smtClean="0">
                <a:solidFill>
                  <a:schemeClr val="bg1"/>
                </a:solidFill>
              </a:rPr>
              <a:t>Advanced Academics Program</a:t>
            </a:r>
          </a:p>
          <a:p>
            <a:pPr marL="285750" indent="-285750">
              <a:lnSpc>
                <a:spcPct val="120000"/>
              </a:lnSpc>
              <a:spcBef>
                <a:spcPts val="0"/>
              </a:spcBef>
              <a:spcAft>
                <a:spcPts val="900"/>
              </a:spcAft>
              <a:buClrTx/>
              <a:buFont typeface="Arial" panose="020B0604020202020204" pitchFamily="34" charset="0"/>
              <a:buChar char="•"/>
            </a:pPr>
            <a:r>
              <a:rPr lang="en-US" sz="1400" b="1" dirty="0" smtClean="0">
                <a:solidFill>
                  <a:schemeClr val="bg1"/>
                </a:solidFill>
              </a:rPr>
              <a:t>Nathan Bishop Middle School</a:t>
            </a:r>
          </a:p>
          <a:p>
            <a:pPr marL="971550" lvl="1" indent="-285750">
              <a:lnSpc>
                <a:spcPct val="120000"/>
              </a:lnSpc>
              <a:spcBef>
                <a:spcPts val="0"/>
              </a:spcBef>
              <a:spcAft>
                <a:spcPts val="900"/>
              </a:spcAft>
              <a:buClrTx/>
            </a:pPr>
            <a:r>
              <a:rPr lang="en-US" sz="1400" b="1" dirty="0">
                <a:solidFill>
                  <a:schemeClr val="bg1"/>
                </a:solidFill>
              </a:rPr>
              <a:t>Advanced Academics Program</a:t>
            </a:r>
          </a:p>
          <a:p>
            <a:pPr marL="285750" indent="-285750">
              <a:lnSpc>
                <a:spcPct val="120000"/>
              </a:lnSpc>
              <a:spcBef>
                <a:spcPts val="0"/>
              </a:spcBef>
              <a:spcAft>
                <a:spcPts val="900"/>
              </a:spcAft>
              <a:buClrTx/>
              <a:buFont typeface="Arial" panose="020B0604020202020204" pitchFamily="34" charset="0"/>
              <a:buChar char="•"/>
            </a:pPr>
            <a:r>
              <a:rPr lang="en-US" sz="1400" b="1" dirty="0" smtClean="0">
                <a:solidFill>
                  <a:schemeClr val="bg1"/>
                </a:solidFill>
              </a:rPr>
              <a:t>West Broadway Middle School</a:t>
            </a:r>
          </a:p>
          <a:p>
            <a:pPr marL="971550" lvl="1" indent="-285750">
              <a:lnSpc>
                <a:spcPct val="120000"/>
              </a:lnSpc>
              <a:spcBef>
                <a:spcPts val="0"/>
              </a:spcBef>
              <a:spcAft>
                <a:spcPts val="900"/>
              </a:spcAft>
              <a:buClrTx/>
            </a:pPr>
            <a:r>
              <a:rPr lang="en-US" sz="1400" b="1" dirty="0">
                <a:solidFill>
                  <a:schemeClr val="bg1"/>
                </a:solidFill>
              </a:rPr>
              <a:t>Advanced Academics Program</a:t>
            </a:r>
          </a:p>
          <a:p>
            <a:pPr marL="285750" indent="-285750">
              <a:lnSpc>
                <a:spcPct val="120000"/>
              </a:lnSpc>
              <a:spcBef>
                <a:spcPts val="0"/>
              </a:spcBef>
              <a:spcAft>
                <a:spcPts val="900"/>
              </a:spcAft>
              <a:buClrTx/>
              <a:buFont typeface="Arial" panose="020B0604020202020204" pitchFamily="34" charset="0"/>
              <a:buChar char="•"/>
            </a:pPr>
            <a:r>
              <a:rPr lang="en-US" sz="1400" b="1" dirty="0" smtClean="0">
                <a:solidFill>
                  <a:schemeClr val="bg1"/>
                </a:solidFill>
              </a:rPr>
              <a:t>Roger Williams Middle School</a:t>
            </a:r>
          </a:p>
          <a:p>
            <a:pPr marL="971550" lvl="1" indent="-285750">
              <a:lnSpc>
                <a:spcPct val="120000"/>
              </a:lnSpc>
              <a:spcBef>
                <a:spcPts val="0"/>
              </a:spcBef>
              <a:spcAft>
                <a:spcPts val="900"/>
              </a:spcAft>
              <a:buClrTx/>
            </a:pPr>
            <a:r>
              <a:rPr lang="en-US" sz="1400" b="1" dirty="0">
                <a:solidFill>
                  <a:schemeClr val="bg1"/>
                </a:solidFill>
              </a:rPr>
              <a:t>Advanced Academics Program</a:t>
            </a:r>
          </a:p>
          <a:p>
            <a:pPr marL="285750" indent="-285750">
              <a:lnSpc>
                <a:spcPct val="120000"/>
              </a:lnSpc>
              <a:spcBef>
                <a:spcPts val="0"/>
              </a:spcBef>
              <a:spcAft>
                <a:spcPts val="900"/>
              </a:spcAft>
              <a:buClrTx/>
              <a:buFont typeface="Arial" panose="020B0604020202020204" pitchFamily="34" charset="0"/>
              <a:buChar char="•"/>
            </a:pPr>
            <a:r>
              <a:rPr lang="en-US" sz="1400" b="1" dirty="0" smtClean="0">
                <a:solidFill>
                  <a:schemeClr val="bg1"/>
                </a:solidFill>
              </a:rPr>
              <a:t>Gilbert Stuart Middle School</a:t>
            </a:r>
          </a:p>
          <a:p>
            <a:pPr marL="971550" lvl="1" indent="-285750">
              <a:lnSpc>
                <a:spcPct val="120000"/>
              </a:lnSpc>
              <a:spcBef>
                <a:spcPts val="0"/>
              </a:spcBef>
              <a:spcAft>
                <a:spcPts val="900"/>
              </a:spcAft>
              <a:buClrTx/>
            </a:pPr>
            <a:r>
              <a:rPr lang="en-US" sz="1400" b="1" dirty="0" smtClean="0">
                <a:solidFill>
                  <a:schemeClr val="bg1"/>
                </a:solidFill>
              </a:rPr>
              <a:t>Dual Language Program</a:t>
            </a:r>
            <a:br>
              <a:rPr lang="en-US" sz="1400" b="1" dirty="0" smtClean="0">
                <a:solidFill>
                  <a:schemeClr val="bg1"/>
                </a:solidFill>
              </a:rPr>
            </a:br>
            <a:r>
              <a:rPr lang="en-US" sz="1400" b="1" dirty="0" smtClean="0">
                <a:solidFill>
                  <a:schemeClr val="bg1"/>
                </a:solidFill>
              </a:rPr>
              <a:t>	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056005" y="5025237"/>
            <a:ext cx="13289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C00000"/>
                </a:solidFill>
                <a:latin typeface="+mn-lt"/>
              </a:rPr>
              <a:t>Roger Williams</a:t>
            </a:r>
            <a:endParaRPr lang="en-US" dirty="0">
              <a:solidFill>
                <a:srgbClr val="C00000"/>
              </a:solidFill>
              <a:latin typeface="+mn-lt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899895" y="2966788"/>
            <a:ext cx="13289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C00000"/>
                </a:solidFill>
                <a:latin typeface="+mn-lt"/>
              </a:rPr>
              <a:t>West Broadway</a:t>
            </a:r>
            <a:endParaRPr lang="en-US" dirty="0">
              <a:solidFill>
                <a:srgbClr val="C00000"/>
              </a:solidFill>
              <a:latin typeface="+mn-lt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370570" y="2351235"/>
            <a:ext cx="13289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C00000"/>
                </a:solidFill>
                <a:latin typeface="+mn-lt"/>
              </a:rPr>
              <a:t>Nathan Bishop</a:t>
            </a:r>
            <a:endParaRPr lang="en-US" dirty="0">
              <a:solidFill>
                <a:srgbClr val="C00000"/>
              </a:solidFill>
              <a:latin typeface="+mn-lt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192615" y="1046012"/>
            <a:ext cx="13289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 smtClean="0">
                <a:solidFill>
                  <a:srgbClr val="C00000"/>
                </a:solidFill>
                <a:latin typeface="+mn-lt"/>
              </a:rPr>
              <a:t>Esek</a:t>
            </a:r>
            <a:r>
              <a:rPr lang="en-US" b="1" dirty="0" smtClean="0">
                <a:solidFill>
                  <a:srgbClr val="C00000"/>
                </a:solidFill>
                <a:latin typeface="+mn-lt"/>
              </a:rPr>
              <a:t> Hopkins</a:t>
            </a:r>
            <a:endParaRPr lang="en-US" dirty="0">
              <a:solidFill>
                <a:srgbClr val="C00000"/>
              </a:solidFill>
              <a:latin typeface="+mn-lt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71197" y="1786000"/>
            <a:ext cx="13289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 smtClean="0">
                <a:solidFill>
                  <a:srgbClr val="C00000"/>
                </a:solidFill>
                <a:latin typeface="+mn-lt"/>
              </a:rPr>
              <a:t>Delsesto</a:t>
            </a:r>
            <a:endParaRPr lang="en-US" dirty="0">
              <a:solidFill>
                <a:srgbClr val="C00000"/>
              </a:solidFill>
              <a:latin typeface="+mn-lt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269586" y="2197347"/>
            <a:ext cx="13289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C00000"/>
                </a:solidFill>
                <a:latin typeface="+mn-lt"/>
              </a:rPr>
              <a:t>Greene</a:t>
            </a:r>
            <a:endParaRPr lang="en-US" dirty="0">
              <a:solidFill>
                <a:srgbClr val="C00000"/>
              </a:solidFill>
              <a:latin typeface="+mn-lt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231355" y="4017373"/>
            <a:ext cx="13289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C00000"/>
                </a:solidFill>
                <a:latin typeface="+mn-lt"/>
              </a:rPr>
              <a:t>Gilbert Stuart</a:t>
            </a:r>
            <a:endParaRPr lang="en-US" dirty="0">
              <a:solidFill>
                <a:srgbClr val="C00000"/>
              </a:solidFill>
              <a:latin typeface="+mn-lt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072714" y="4890402"/>
            <a:ext cx="312219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2002675" y="3752123"/>
            <a:ext cx="420130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>
              <a:solidFill>
                <a:srgbClr val="C00000"/>
              </a:solidFill>
              <a:latin typeface="+mn-lt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772941" y="2197346"/>
            <a:ext cx="420130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>
              <a:solidFill>
                <a:srgbClr val="C00000"/>
              </a:solidFill>
              <a:latin typeface="+mn-lt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035882" y="2505123"/>
            <a:ext cx="420130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>
              <a:solidFill>
                <a:srgbClr val="C00000"/>
              </a:solidFill>
              <a:latin typeface="+mn-lt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710082" y="5132958"/>
            <a:ext cx="420130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>
              <a:solidFill>
                <a:srgbClr val="C00000"/>
              </a:solidFill>
              <a:latin typeface="+mn-lt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772485" y="1235901"/>
            <a:ext cx="420130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>
              <a:solidFill>
                <a:srgbClr val="C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4689981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71764" y="289753"/>
            <a:ext cx="5089317" cy="6504983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5401737" y="0"/>
            <a:ext cx="5995687" cy="6858000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2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B287C9A-D7CB-954F-8C7D-E6BD6D9723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2420" y="98318"/>
            <a:ext cx="6295641" cy="646331"/>
          </a:xfrm>
        </p:spPr>
        <p:txBody>
          <a:bodyPr>
            <a:normAutofit fontScale="90000"/>
          </a:bodyPr>
          <a:lstStyle/>
          <a:p>
            <a:r>
              <a:rPr lang="en-US" sz="2700" dirty="0" smtClean="0"/>
              <a:t>Nine High Schools  </a:t>
            </a:r>
            <a:br>
              <a:rPr lang="en-US" sz="2700" dirty="0" smtClean="0"/>
            </a:br>
            <a:r>
              <a:rPr lang="en-US" sz="2700" dirty="0" err="1" smtClean="0"/>
              <a:t>Nueve</a:t>
            </a:r>
            <a:r>
              <a:rPr lang="en-US" sz="2700" dirty="0" smtClean="0"/>
              <a:t> </a:t>
            </a:r>
            <a:r>
              <a:rPr lang="en-US" sz="2700" dirty="0" err="1" smtClean="0"/>
              <a:t>Escuelas</a:t>
            </a:r>
            <a:r>
              <a:rPr lang="en-US" sz="2700" dirty="0" smtClean="0"/>
              <a:t> </a:t>
            </a:r>
            <a:r>
              <a:rPr lang="en-US" sz="2700" dirty="0" err="1" smtClean="0"/>
              <a:t>Secundarias</a:t>
            </a:r>
            <a:r>
              <a:rPr lang="en-US" dirty="0"/>
              <a:t/>
            </a:r>
            <a:br>
              <a:rPr lang="en-US" dirty="0"/>
            </a:br>
            <a:endParaRPr lang="en-US" sz="2400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5547705D-E83B-2343-BD92-23A6FF5A1847}"/>
              </a:ext>
            </a:extLst>
          </p:cNvPr>
          <p:cNvSpPr txBox="1">
            <a:spLocks/>
          </p:cNvSpPr>
          <p:nvPr/>
        </p:nvSpPr>
        <p:spPr>
          <a:xfrm>
            <a:off x="5832180" y="229396"/>
            <a:ext cx="5336564" cy="6110444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>
                <a:solidFill>
                  <a:srgbClr val="40525B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40525B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40525B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40525B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40525B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  <a:spcBef>
                <a:spcPts val="0"/>
              </a:spcBef>
              <a:spcAft>
                <a:spcPts val="900"/>
              </a:spcAft>
              <a:buClrTx/>
            </a:pPr>
            <a:r>
              <a:rPr lang="en-US" sz="1400" b="1" dirty="0" smtClean="0">
                <a:solidFill>
                  <a:schemeClr val="bg1"/>
                </a:solidFill>
              </a:rPr>
              <a:t>Each of our high schools personalize the educational experience and nurture individual students’ growth. </a:t>
            </a:r>
            <a:r>
              <a:rPr lang="es-ES" sz="1400" b="1" dirty="0">
                <a:solidFill>
                  <a:schemeClr val="bg1"/>
                </a:solidFill>
              </a:rPr>
              <a:t>Cada una de nuestras escuelas secundarias personaliza la experiencia educativa y fomenta el crecimiento individual de los estudiantes. </a:t>
            </a:r>
            <a:endParaRPr lang="en-US" sz="1400" b="1" dirty="0" smtClean="0">
              <a:solidFill>
                <a:schemeClr val="bg1"/>
              </a:solidFill>
            </a:endParaRPr>
          </a:p>
          <a:p>
            <a:pPr marL="285750" indent="-285750">
              <a:lnSpc>
                <a:spcPct val="120000"/>
              </a:lnSpc>
              <a:spcBef>
                <a:spcPts val="0"/>
              </a:spcBef>
              <a:spcAft>
                <a:spcPts val="900"/>
              </a:spcAft>
              <a:buClrTx/>
              <a:buFont typeface="Arial" panose="020B0604020202020204" pitchFamily="34" charset="0"/>
              <a:buChar char="•"/>
            </a:pPr>
            <a:r>
              <a:rPr lang="en-US" sz="1400" b="1" dirty="0" smtClean="0">
                <a:solidFill>
                  <a:schemeClr val="bg1"/>
                </a:solidFill>
              </a:rPr>
              <a:t>360 High School</a:t>
            </a:r>
          </a:p>
          <a:p>
            <a:pPr marL="285750" indent="-285750">
              <a:lnSpc>
                <a:spcPct val="120000"/>
              </a:lnSpc>
              <a:spcBef>
                <a:spcPts val="0"/>
              </a:spcBef>
              <a:spcAft>
                <a:spcPts val="900"/>
              </a:spcAft>
              <a:buClrTx/>
              <a:buFont typeface="Arial" panose="020B0604020202020204" pitchFamily="34" charset="0"/>
              <a:buChar char="•"/>
            </a:pPr>
            <a:r>
              <a:rPr lang="en-US" sz="1400" b="1" dirty="0" smtClean="0">
                <a:solidFill>
                  <a:schemeClr val="bg1"/>
                </a:solidFill>
              </a:rPr>
              <a:t>Dr. Jorge Alvarez High School* </a:t>
            </a:r>
            <a:br>
              <a:rPr lang="en-US" sz="1400" b="1" dirty="0" smtClean="0">
                <a:solidFill>
                  <a:schemeClr val="bg1"/>
                </a:solidFill>
              </a:rPr>
            </a:br>
            <a:r>
              <a:rPr lang="en-US" sz="1400" b="1" dirty="0" smtClean="0">
                <a:solidFill>
                  <a:schemeClr val="bg1"/>
                </a:solidFill>
              </a:rPr>
              <a:t>CTE APPLICATION SCHOOL</a:t>
            </a:r>
          </a:p>
          <a:p>
            <a:pPr marL="285750" indent="-285750">
              <a:lnSpc>
                <a:spcPct val="120000"/>
              </a:lnSpc>
              <a:spcBef>
                <a:spcPts val="0"/>
              </a:spcBef>
              <a:spcAft>
                <a:spcPts val="900"/>
              </a:spcAft>
              <a:buClrTx/>
              <a:buFont typeface="Arial" panose="020B0604020202020204" pitchFamily="34" charset="0"/>
              <a:buChar char="•"/>
            </a:pPr>
            <a:r>
              <a:rPr lang="en-US" sz="1400" b="1" dirty="0" smtClean="0">
                <a:solidFill>
                  <a:schemeClr val="bg1"/>
                </a:solidFill>
              </a:rPr>
              <a:t>Central High School</a:t>
            </a:r>
          </a:p>
          <a:p>
            <a:pPr marL="285750" indent="-285750">
              <a:lnSpc>
                <a:spcPct val="120000"/>
              </a:lnSpc>
              <a:spcBef>
                <a:spcPts val="0"/>
              </a:spcBef>
              <a:spcAft>
                <a:spcPts val="900"/>
              </a:spcAft>
              <a:buClrTx/>
              <a:buFont typeface="Arial" panose="020B0604020202020204" pitchFamily="34" charset="0"/>
              <a:buChar char="•"/>
            </a:pPr>
            <a:r>
              <a:rPr lang="en-US" sz="1400" b="1" dirty="0" smtClean="0">
                <a:solidFill>
                  <a:schemeClr val="bg1"/>
                </a:solidFill>
              </a:rPr>
              <a:t>Classical High School* </a:t>
            </a:r>
            <a:br>
              <a:rPr lang="en-US" sz="1400" b="1" dirty="0" smtClean="0">
                <a:solidFill>
                  <a:schemeClr val="bg1"/>
                </a:solidFill>
              </a:rPr>
            </a:br>
            <a:r>
              <a:rPr lang="en-US" sz="1400" b="1" dirty="0" smtClean="0">
                <a:solidFill>
                  <a:schemeClr val="bg1"/>
                </a:solidFill>
              </a:rPr>
              <a:t>EXAM SCHOOL</a:t>
            </a:r>
          </a:p>
          <a:p>
            <a:pPr marL="285750" indent="-285750">
              <a:lnSpc>
                <a:spcPct val="120000"/>
              </a:lnSpc>
              <a:spcBef>
                <a:spcPts val="0"/>
              </a:spcBef>
              <a:spcAft>
                <a:spcPts val="900"/>
              </a:spcAft>
              <a:buClrTx/>
              <a:buFont typeface="Arial" panose="020B0604020202020204" pitchFamily="34" charset="0"/>
              <a:buChar char="•"/>
            </a:pPr>
            <a:r>
              <a:rPr lang="en-US" sz="1400" b="1" dirty="0" smtClean="0">
                <a:solidFill>
                  <a:schemeClr val="bg1"/>
                </a:solidFill>
              </a:rPr>
              <a:t>E-Cubed Academy* </a:t>
            </a:r>
            <a:br>
              <a:rPr lang="en-US" sz="1400" b="1" dirty="0" smtClean="0">
                <a:solidFill>
                  <a:schemeClr val="bg1"/>
                </a:solidFill>
              </a:rPr>
            </a:br>
            <a:r>
              <a:rPr lang="en-US" sz="1400" b="1" dirty="0" smtClean="0">
                <a:solidFill>
                  <a:schemeClr val="bg1"/>
                </a:solidFill>
              </a:rPr>
              <a:t>CTE APPLICATION SCHOOL</a:t>
            </a:r>
          </a:p>
          <a:p>
            <a:pPr marL="285750" indent="-285750">
              <a:lnSpc>
                <a:spcPct val="120000"/>
              </a:lnSpc>
              <a:spcBef>
                <a:spcPts val="0"/>
              </a:spcBef>
              <a:spcAft>
                <a:spcPts val="900"/>
              </a:spcAft>
              <a:buClrTx/>
              <a:buFont typeface="Arial" panose="020B0604020202020204" pitchFamily="34" charset="0"/>
              <a:buChar char="•"/>
            </a:pPr>
            <a:r>
              <a:rPr lang="en-US" sz="1400" b="1" dirty="0" smtClean="0">
                <a:solidFill>
                  <a:schemeClr val="bg1"/>
                </a:solidFill>
              </a:rPr>
              <a:t>Hope High School</a:t>
            </a:r>
          </a:p>
          <a:p>
            <a:pPr marL="285750" indent="-285750">
              <a:lnSpc>
                <a:spcPct val="120000"/>
              </a:lnSpc>
              <a:spcBef>
                <a:spcPts val="0"/>
              </a:spcBef>
              <a:spcAft>
                <a:spcPts val="900"/>
              </a:spcAft>
              <a:buClrTx/>
              <a:buFont typeface="Arial" panose="020B0604020202020204" pitchFamily="34" charset="0"/>
              <a:buChar char="•"/>
            </a:pPr>
            <a:r>
              <a:rPr lang="en-US" sz="1400" b="1" dirty="0" smtClean="0">
                <a:solidFill>
                  <a:schemeClr val="bg1"/>
                </a:solidFill>
              </a:rPr>
              <a:t>Juanita Sanchez/JSEC* </a:t>
            </a:r>
            <a:br>
              <a:rPr lang="en-US" sz="1400" b="1" dirty="0" smtClean="0">
                <a:solidFill>
                  <a:schemeClr val="bg1"/>
                </a:solidFill>
              </a:rPr>
            </a:br>
            <a:r>
              <a:rPr lang="en-US" sz="1400" b="1" dirty="0" smtClean="0">
                <a:solidFill>
                  <a:schemeClr val="bg1"/>
                </a:solidFill>
              </a:rPr>
              <a:t>CTE APPLICATION SCHOOLS</a:t>
            </a:r>
          </a:p>
          <a:p>
            <a:pPr marL="285750" indent="-285750">
              <a:lnSpc>
                <a:spcPct val="120000"/>
              </a:lnSpc>
              <a:spcBef>
                <a:spcPts val="0"/>
              </a:spcBef>
              <a:spcAft>
                <a:spcPts val="900"/>
              </a:spcAft>
              <a:buClrTx/>
              <a:buFont typeface="Arial" panose="020B0604020202020204" pitchFamily="34" charset="0"/>
              <a:buChar char="•"/>
            </a:pPr>
            <a:r>
              <a:rPr lang="en-US" sz="1400" b="1" dirty="0" smtClean="0">
                <a:solidFill>
                  <a:schemeClr val="bg1"/>
                </a:solidFill>
              </a:rPr>
              <a:t>Mt. Pleasant High School</a:t>
            </a:r>
          </a:p>
          <a:p>
            <a:pPr marL="285750" indent="-285750">
              <a:lnSpc>
                <a:spcPct val="120000"/>
              </a:lnSpc>
              <a:spcBef>
                <a:spcPts val="0"/>
              </a:spcBef>
              <a:spcAft>
                <a:spcPts val="900"/>
              </a:spcAft>
              <a:buClrTx/>
              <a:buFont typeface="Arial" panose="020B0604020202020204" pitchFamily="34" charset="0"/>
              <a:buChar char="•"/>
            </a:pPr>
            <a:r>
              <a:rPr lang="en-US" sz="1400" b="1" dirty="0" smtClean="0">
                <a:solidFill>
                  <a:schemeClr val="bg1"/>
                </a:solidFill>
              </a:rPr>
              <a:t>Providence Career and Technical Academy/PCTA* </a:t>
            </a:r>
            <a:br>
              <a:rPr lang="en-US" sz="1400" b="1" dirty="0" smtClean="0">
                <a:solidFill>
                  <a:schemeClr val="bg1"/>
                </a:solidFill>
              </a:rPr>
            </a:br>
            <a:r>
              <a:rPr lang="en-US" sz="1400" b="1" dirty="0" smtClean="0">
                <a:solidFill>
                  <a:schemeClr val="bg1"/>
                </a:solidFill>
              </a:rPr>
              <a:t>CTE APPLICATION SCHOOL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919083" y="4933636"/>
            <a:ext cx="13289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C00000"/>
                </a:solidFill>
                <a:latin typeface="+mn-lt"/>
              </a:rPr>
              <a:t>Alvarez</a:t>
            </a:r>
            <a:endParaRPr lang="en-US" dirty="0">
              <a:solidFill>
                <a:srgbClr val="C00000"/>
              </a:solidFill>
              <a:latin typeface="+mn-lt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288625" y="4782406"/>
            <a:ext cx="13289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C00000"/>
                </a:solidFill>
                <a:latin typeface="+mn-lt"/>
              </a:rPr>
              <a:t>360 &amp; JSEC</a:t>
            </a:r>
            <a:endParaRPr lang="en-US" dirty="0">
              <a:solidFill>
                <a:srgbClr val="C00000"/>
              </a:solidFill>
              <a:latin typeface="+mn-lt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100125" y="3140449"/>
            <a:ext cx="132892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C00000"/>
                </a:solidFill>
                <a:latin typeface="+mn-lt"/>
              </a:rPr>
              <a:t>Classical, Central &amp; PCTA</a:t>
            </a:r>
            <a:endParaRPr lang="en-US" dirty="0">
              <a:solidFill>
                <a:srgbClr val="C00000"/>
              </a:solidFill>
              <a:latin typeface="+mn-lt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193124" y="2305410"/>
            <a:ext cx="13289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C00000"/>
                </a:solidFill>
                <a:latin typeface="+mn-lt"/>
              </a:rPr>
              <a:t>Hope</a:t>
            </a:r>
            <a:endParaRPr lang="en-US" dirty="0">
              <a:solidFill>
                <a:srgbClr val="C00000"/>
              </a:solidFill>
              <a:latin typeface="+mn-lt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793119" y="1006375"/>
            <a:ext cx="13289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C00000"/>
                </a:solidFill>
                <a:latin typeface="+mn-lt"/>
              </a:rPr>
              <a:t>E-Cubed</a:t>
            </a:r>
            <a:endParaRPr lang="en-US" dirty="0">
              <a:solidFill>
                <a:srgbClr val="C00000"/>
              </a:solidFill>
              <a:latin typeface="+mn-lt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71197" y="1786000"/>
            <a:ext cx="13289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C00000"/>
                </a:solidFill>
                <a:latin typeface="+mn-lt"/>
              </a:rPr>
              <a:t>Mt. Pleasant</a:t>
            </a:r>
            <a:endParaRPr lang="en-US" dirty="0">
              <a:solidFill>
                <a:srgbClr val="C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2959479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890" y="1294981"/>
            <a:ext cx="3745503" cy="190542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B287C9A-D7CB-954F-8C7D-E6BD6D9723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2400" dirty="0" smtClean="0"/>
              <a:t>Beyond the Classroom/</a:t>
            </a:r>
            <a:r>
              <a:rPr lang="es-MX" dirty="0"/>
              <a:t>Más allá del aula</a:t>
            </a:r>
            <a:r>
              <a:rPr lang="en-US" dirty="0"/>
              <a:t/>
            </a:r>
            <a:br>
              <a:rPr lang="en-US" dirty="0"/>
            </a:br>
            <a:endParaRPr lang="en-US" sz="2400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5547705D-E83B-2343-BD92-23A6FF5A1847}"/>
              </a:ext>
            </a:extLst>
          </p:cNvPr>
          <p:cNvSpPr txBox="1">
            <a:spLocks/>
          </p:cNvSpPr>
          <p:nvPr/>
        </p:nvSpPr>
        <p:spPr>
          <a:xfrm>
            <a:off x="801705" y="1560963"/>
            <a:ext cx="3343870" cy="1708967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>
                <a:solidFill>
                  <a:srgbClr val="40525B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40525B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40525B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40525B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40525B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1400" b="1" dirty="0">
                <a:solidFill>
                  <a:srgbClr val="C00000"/>
                </a:solidFill>
              </a:rPr>
              <a:t>Each school has a different menu </a:t>
            </a:r>
            <a:r>
              <a:rPr lang="en-US" sz="1400" b="1" dirty="0" smtClean="0">
                <a:solidFill>
                  <a:srgbClr val="C00000"/>
                </a:solidFill>
              </a:rPr>
              <a:t>of athletics and extracurricular </a:t>
            </a:r>
            <a:r>
              <a:rPr lang="en-US" sz="1400" b="1" dirty="0">
                <a:solidFill>
                  <a:srgbClr val="C00000"/>
                </a:solidFill>
              </a:rPr>
              <a:t>activities to enrich our students’ educational </a:t>
            </a:r>
            <a:r>
              <a:rPr lang="en-US" sz="1400" b="1" dirty="0" smtClean="0">
                <a:solidFill>
                  <a:srgbClr val="C00000"/>
                </a:solidFill>
              </a:rPr>
              <a:t>experience.</a:t>
            </a:r>
            <a:endParaRPr lang="en-US" sz="1400" b="1" dirty="0">
              <a:solidFill>
                <a:srgbClr val="C00000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2446" y="1294980"/>
            <a:ext cx="7319554" cy="489435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890" y="3496216"/>
            <a:ext cx="3745503" cy="1905420"/>
          </a:xfrm>
          <a:prstGeom prst="rect">
            <a:avLst/>
          </a:prstGeom>
        </p:spPr>
      </p:pic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5547705D-E83B-2343-BD92-23A6FF5A1847}"/>
              </a:ext>
            </a:extLst>
          </p:cNvPr>
          <p:cNvSpPr txBox="1">
            <a:spLocks/>
          </p:cNvSpPr>
          <p:nvPr/>
        </p:nvSpPr>
        <p:spPr>
          <a:xfrm>
            <a:off x="701297" y="3742158"/>
            <a:ext cx="3544687" cy="2052817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>
                <a:solidFill>
                  <a:srgbClr val="40525B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40525B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40525B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40525B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40525B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es-ES" sz="1400" b="1" dirty="0">
                <a:solidFill>
                  <a:srgbClr val="C00000"/>
                </a:solidFill>
              </a:rPr>
              <a:t>Cada escuela tiene un menú diferente de atletismo y actividades extracurriculares para enriquecer la experiencia educativa de nuestros estudiantes. </a:t>
            </a:r>
            <a:endParaRPr lang="en-US" sz="14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64070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5547705D-E83B-2343-BD92-23A6FF5A1847}"/>
              </a:ext>
            </a:extLst>
          </p:cNvPr>
          <p:cNvSpPr txBox="1">
            <a:spLocks/>
          </p:cNvSpPr>
          <p:nvPr/>
        </p:nvSpPr>
        <p:spPr>
          <a:xfrm>
            <a:off x="7178993" y="1108351"/>
            <a:ext cx="4700587" cy="4959350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>
                <a:solidFill>
                  <a:srgbClr val="40525B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40525B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40525B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40525B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40525B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5950" y="0"/>
            <a:ext cx="5299364" cy="6858000"/>
          </a:xfrm>
          <a:prstGeom prst="rect">
            <a:avLst/>
          </a:prstGeom>
        </p:spPr>
      </p:pic>
      <p:sp>
        <p:nvSpPr>
          <p:cNvPr id="7" name="AutoShape 2" descr="35,106 Pillar Stock Illustrations, Cliparts and Royalty Free Pillar Vector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4475" y="1629623"/>
            <a:ext cx="2165419" cy="1812059"/>
          </a:xfrm>
          <a:prstGeom prst="rect">
            <a:avLst/>
          </a:prstGeom>
        </p:spPr>
      </p:pic>
      <p:sp>
        <p:nvSpPr>
          <p:cNvPr id="12" name="Title 1">
            <a:extLst>
              <a:ext uri="{FF2B5EF4-FFF2-40B4-BE49-F238E27FC236}">
                <a16:creationId xmlns:a16="http://schemas.microsoft.com/office/drawing/2014/main" id="{7B287C9A-D7CB-954F-8C7D-E6BD6D9723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2420" y="788129"/>
            <a:ext cx="11567160" cy="646331"/>
          </a:xfrm>
        </p:spPr>
        <p:txBody>
          <a:bodyPr>
            <a:normAutofit fontScale="90000"/>
          </a:bodyPr>
          <a:lstStyle/>
          <a:p>
            <a:pPr>
              <a:lnSpc>
                <a:spcPct val="120000"/>
              </a:lnSpc>
            </a:pPr>
            <a:r>
              <a:rPr lang="en-US" dirty="0" smtClean="0"/>
              <a:t>Turnaround Action Plan/</a:t>
            </a:r>
            <a:br>
              <a:rPr lang="en-US" dirty="0" smtClean="0"/>
            </a:br>
            <a:r>
              <a:rPr lang="es-MX" dirty="0"/>
              <a:t>Plan de Acción para la Transformación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397764" y="1578922"/>
            <a:ext cx="4693920" cy="27453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latin typeface="+mn-lt"/>
              </a:rPr>
              <a:t>Three </a:t>
            </a:r>
            <a:r>
              <a:rPr lang="en-US" sz="1600" b="1" dirty="0">
                <a:latin typeface="+mn-lt"/>
              </a:rPr>
              <a:t>Pillars/</a:t>
            </a:r>
            <a:r>
              <a:rPr lang="en-US" sz="1600" b="1" dirty="0" err="1">
                <a:latin typeface="+mn-lt"/>
              </a:rPr>
              <a:t>Tres</a:t>
            </a:r>
            <a:r>
              <a:rPr lang="en-US" sz="1600" b="1" dirty="0">
                <a:latin typeface="+mn-lt"/>
              </a:rPr>
              <a:t> </a:t>
            </a:r>
            <a:r>
              <a:rPr lang="en-US" sz="1600" b="1" dirty="0" err="1">
                <a:latin typeface="+mn-lt"/>
              </a:rPr>
              <a:t>pilares</a:t>
            </a:r>
            <a:endParaRPr lang="en-US" sz="1600" b="1" dirty="0" smtClean="0">
              <a:latin typeface="+mn-lt"/>
            </a:endParaRPr>
          </a:p>
          <a:p>
            <a:endParaRPr lang="en-US" sz="800" dirty="0" smtClean="0">
              <a:latin typeface="+mn-lt"/>
            </a:endParaRPr>
          </a:p>
          <a:p>
            <a:pPr>
              <a:lnSpc>
                <a:spcPct val="120000"/>
              </a:lnSpc>
            </a:pPr>
            <a:r>
              <a:rPr lang="en-US" b="1" dirty="0" smtClean="0">
                <a:solidFill>
                  <a:srgbClr val="C00000"/>
                </a:solidFill>
                <a:latin typeface="+mn-lt"/>
              </a:rPr>
              <a:t>ENGAGED COMMUNITIES</a:t>
            </a:r>
          </a:p>
          <a:p>
            <a:pPr>
              <a:lnSpc>
                <a:spcPct val="120000"/>
              </a:lnSpc>
            </a:pPr>
            <a:r>
              <a:rPr lang="en-US" b="1" i="1" dirty="0">
                <a:solidFill>
                  <a:srgbClr val="C00000"/>
                </a:solidFill>
                <a:latin typeface="+mn-lt"/>
              </a:rPr>
              <a:t>COMUNIDADES COMPROMETIDAS</a:t>
            </a:r>
          </a:p>
          <a:p>
            <a:pPr>
              <a:lnSpc>
                <a:spcPct val="120000"/>
              </a:lnSpc>
            </a:pPr>
            <a:endParaRPr lang="en-US" b="1" dirty="0" smtClean="0">
              <a:solidFill>
                <a:srgbClr val="C00000"/>
              </a:solidFill>
              <a:latin typeface="+mn-lt"/>
            </a:endParaRPr>
          </a:p>
          <a:p>
            <a:pPr>
              <a:lnSpc>
                <a:spcPct val="120000"/>
              </a:lnSpc>
            </a:pPr>
            <a:r>
              <a:rPr lang="en-US" b="1" dirty="0" smtClean="0">
                <a:solidFill>
                  <a:srgbClr val="C00000"/>
                </a:solidFill>
                <a:latin typeface="+mn-lt"/>
              </a:rPr>
              <a:t>EXCELLENCE IN LEARNING</a:t>
            </a:r>
          </a:p>
          <a:p>
            <a:pPr>
              <a:lnSpc>
                <a:spcPct val="120000"/>
              </a:lnSpc>
            </a:pPr>
            <a:r>
              <a:rPr lang="en-US" b="1" i="1" dirty="0">
                <a:solidFill>
                  <a:srgbClr val="C00000"/>
                </a:solidFill>
                <a:latin typeface="+mn-lt"/>
              </a:rPr>
              <a:t>EXCELENCIA EN EL APRENDIZAJE</a:t>
            </a:r>
            <a:endParaRPr lang="en-US" b="1" i="1" dirty="0" smtClean="0">
              <a:solidFill>
                <a:srgbClr val="C00000"/>
              </a:solidFill>
              <a:latin typeface="+mn-lt"/>
            </a:endParaRPr>
          </a:p>
          <a:p>
            <a:pPr>
              <a:lnSpc>
                <a:spcPct val="120000"/>
              </a:lnSpc>
            </a:pPr>
            <a:endParaRPr lang="en-US" b="1" dirty="0" smtClean="0">
              <a:solidFill>
                <a:srgbClr val="C00000"/>
              </a:solidFill>
              <a:latin typeface="+mn-lt"/>
            </a:endParaRPr>
          </a:p>
          <a:p>
            <a:pPr>
              <a:lnSpc>
                <a:spcPct val="120000"/>
              </a:lnSpc>
            </a:pPr>
            <a:r>
              <a:rPr lang="en-US" b="1" dirty="0" smtClean="0">
                <a:solidFill>
                  <a:srgbClr val="C00000"/>
                </a:solidFill>
                <a:latin typeface="+mn-lt"/>
              </a:rPr>
              <a:t>WORLD-CLASS TALENT</a:t>
            </a:r>
          </a:p>
          <a:p>
            <a:pPr>
              <a:lnSpc>
                <a:spcPct val="120000"/>
              </a:lnSpc>
            </a:pPr>
            <a:r>
              <a:rPr lang="en-US" b="1" i="1" dirty="0">
                <a:solidFill>
                  <a:srgbClr val="C00000"/>
                </a:solidFill>
                <a:latin typeface="+mn-lt"/>
              </a:rPr>
              <a:t>TALENTO DE ALTA CALIDAD</a:t>
            </a:r>
          </a:p>
          <a:p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416794" y="4529406"/>
            <a:ext cx="3879065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+mn-lt"/>
              </a:rPr>
              <a:t>Foundational Principle</a:t>
            </a:r>
          </a:p>
          <a:p>
            <a:r>
              <a:rPr lang="en-US" b="1" dirty="0">
                <a:latin typeface="+mn-lt"/>
              </a:rPr>
              <a:t>Principio fundamental</a:t>
            </a:r>
            <a:endParaRPr lang="en-US" b="1" dirty="0" smtClean="0">
              <a:latin typeface="+mn-lt"/>
            </a:endParaRPr>
          </a:p>
          <a:p>
            <a:endParaRPr lang="en-US" dirty="0">
              <a:latin typeface="+mn-lt"/>
            </a:endParaRPr>
          </a:p>
          <a:p>
            <a:r>
              <a:rPr lang="en-US" b="1" dirty="0">
                <a:solidFill>
                  <a:srgbClr val="C00000"/>
                </a:solidFill>
                <a:latin typeface="+mn-lt"/>
              </a:rPr>
              <a:t>EFFICIENT DISTRICT SYSTEMS</a:t>
            </a:r>
            <a:br>
              <a:rPr lang="en-US" b="1" dirty="0">
                <a:solidFill>
                  <a:srgbClr val="C00000"/>
                </a:solidFill>
                <a:latin typeface="+mn-lt"/>
              </a:rPr>
            </a:br>
            <a:r>
              <a:rPr lang="en-US" b="1" i="1" dirty="0">
                <a:solidFill>
                  <a:srgbClr val="C00000"/>
                </a:solidFill>
                <a:latin typeface="+mn-lt"/>
              </a:rPr>
              <a:t>SISTEMA DE DISTRITO EFICIENTE</a:t>
            </a:r>
          </a:p>
          <a:p>
            <a:endParaRPr lang="en-US" sz="1600" b="1" dirty="0">
              <a:solidFill>
                <a:srgbClr val="C00000"/>
              </a:solidFill>
              <a:latin typeface="+mn-lt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8815" y="4529406"/>
            <a:ext cx="1345002" cy="12299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24104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</a:t>
            </a:r>
            <a:r>
              <a:rPr lang="en-US" dirty="0"/>
              <a:t>? ¿</a:t>
            </a:r>
            <a:r>
              <a:rPr lang="en-US" dirty="0" err="1"/>
              <a:t>Preguntas</a:t>
            </a:r>
            <a:r>
              <a:rPr lang="en-US" dirty="0"/>
              <a:t>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  <a:p>
            <a:endParaRPr lang="en-US" dirty="0"/>
          </a:p>
          <a:p>
            <a:pPr algn="ctr"/>
            <a:r>
              <a:rPr lang="en-US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Call: Registration office 401-456-9100</a:t>
            </a:r>
          </a:p>
          <a:p>
            <a:pPr algn="ctr"/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Llame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Oficina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de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Inscripción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401-456-9100</a:t>
            </a:r>
          </a:p>
          <a:p>
            <a:pPr algn="ctr"/>
            <a:endParaRPr 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en-US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Email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en-US" sz="2400" b="1" dirty="0" smtClean="0">
                <a:latin typeface="Calibri" panose="020F0502020204030204" pitchFamily="34" charset="0"/>
                <a:cs typeface="Calibri" panose="020F0502020204030204" pitchFamily="34" charset="0"/>
                <a:hlinkClick r:id="rId2"/>
              </a:rPr>
              <a:t>inforeg@ppsd.org</a:t>
            </a:r>
            <a:endParaRPr lang="en-US" sz="2400" b="1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Correo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electrónico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en-US" sz="2400" b="1" dirty="0" smtClean="0">
                <a:latin typeface="Calibri" panose="020F0502020204030204" pitchFamily="34" charset="0"/>
                <a:cs typeface="Calibri" panose="020F0502020204030204" pitchFamily="34" charset="0"/>
                <a:hlinkClick r:id="rId2"/>
              </a:rPr>
              <a:t>inforeg@ppsd.org</a:t>
            </a:r>
            <a:endParaRPr lang="en-US" sz="2400" b="1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Submit a request via </a:t>
            </a:r>
            <a:r>
              <a:rPr lang="en-US" sz="2400" b="1" i="1" dirty="0">
                <a:latin typeface="Calibri" panose="020F0502020204030204" pitchFamily="34" charset="0"/>
                <a:cs typeface="Calibri" panose="020F0502020204030204" pitchFamily="34" charset="0"/>
              </a:rPr>
              <a:t>Let’s Talk 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on our website </a:t>
            </a:r>
            <a:r>
              <a:rPr lang="en-US" sz="2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providenceschools.org</a:t>
            </a:r>
          </a:p>
          <a:p>
            <a:pPr algn="ctr"/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Envíe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su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pregunta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por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1" i="1" dirty="0">
                <a:latin typeface="Calibri" panose="020F0502020204030204" pitchFamily="34" charset="0"/>
                <a:cs typeface="Calibri" panose="020F0502020204030204" pitchFamily="34" charset="0"/>
              </a:rPr>
              <a:t>Let’s Talk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en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nuestro</a:t>
            </a:r>
            <a:r>
              <a:rPr lang="en-US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sitio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web </a:t>
            </a: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providenceschools.org</a:t>
            </a:r>
          </a:p>
          <a:p>
            <a:pPr algn="ctr"/>
            <a:endParaRPr lang="en-US" sz="24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46862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87C9A-D7CB-954F-8C7D-E6BD6D9723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What is School Choice?</a:t>
            </a:r>
            <a:endParaRPr lang="en-US" sz="32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46552D-1F05-3645-8877-8F686075DA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2420" y="1295401"/>
            <a:ext cx="5612892" cy="4648200"/>
          </a:xfrm>
        </p:spPr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School </a:t>
            </a:r>
            <a:r>
              <a:rPr lang="en-US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Choice 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means families tell us their preference in schools, rather than simply being assigned to a school.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endParaRPr lang="en-U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School Choice does NOT guarantee access to ANY particular school.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endParaRPr lang="en-U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More seats are reserved for NEIGHBORHOOD students  (80%) than NON- NEIGHBORHOOD students (20</a:t>
            </a:r>
            <a:r>
              <a:rPr lang="en-US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%).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endParaRPr lang="en-U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US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Siblings have preference.</a:t>
            </a:r>
            <a:endParaRPr lang="en-U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742176" y="366356"/>
            <a:ext cx="51374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8AB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¿</a:t>
            </a:r>
            <a:r>
              <a:rPr lang="en-US" sz="3200" b="1" dirty="0" err="1">
                <a:solidFill>
                  <a:srgbClr val="008AB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Qué</a:t>
            </a:r>
            <a:r>
              <a:rPr lang="en-US" sz="3200" b="1" dirty="0">
                <a:solidFill>
                  <a:srgbClr val="008AB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008AB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es</a:t>
            </a:r>
            <a:r>
              <a:rPr lang="en-US" sz="3200" b="1" dirty="0">
                <a:solidFill>
                  <a:srgbClr val="008AB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la </a:t>
            </a:r>
            <a:r>
              <a:rPr lang="en-US" sz="3200" b="1" dirty="0" err="1">
                <a:solidFill>
                  <a:srgbClr val="008AB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selección</a:t>
            </a:r>
            <a:r>
              <a:rPr lang="en-US" sz="3200" b="1" dirty="0">
                <a:solidFill>
                  <a:srgbClr val="008AB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escolar?</a:t>
            </a:r>
            <a:endParaRPr lang="en-US" sz="3200" b="1" dirty="0">
              <a:solidFill>
                <a:srgbClr val="008ABE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705600" y="1295401"/>
            <a:ext cx="5059680" cy="46166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s-ES" sz="2000" dirty="0">
                <a:latin typeface="Calibri" panose="020F0502020204030204" pitchFamily="34" charset="0"/>
                <a:cs typeface="Calibri" panose="020F0502020204030204" pitchFamily="34" charset="0"/>
              </a:rPr>
              <a:t>La Selección Escolar significa que las familias nos indican sus preferencias escolares, en lugar de simplemente ser asignados a una escuela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endParaRPr lang="en-U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La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Selección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Escolar NO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garantiza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acceso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a NINGUNA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escuela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en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particular.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endParaRPr lang="en-U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Se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reservan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más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asientos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para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estudianes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del VECINDARIO (%80) que para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estudiantes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FUERA DEL VENCINDARIO (%20).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endParaRPr lang="en-U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Los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hermanos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(as)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tienen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preferencia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45747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205984" y="304800"/>
            <a:ext cx="6986016" cy="60472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A8C4BE2-01C8-A841-9045-D8C3A3ED12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05198" y="438912"/>
            <a:ext cx="4723406" cy="599661"/>
          </a:xfrm>
        </p:spPr>
        <p:txBody>
          <a:bodyPr>
            <a:noAutofit/>
          </a:bodyPr>
          <a:lstStyle/>
          <a:p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What is a Neighborhood School?</a:t>
            </a:r>
            <a:b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¿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Qué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es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una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escuela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de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vecindario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?</a:t>
            </a:r>
            <a:endParaRPr lang="en-US" sz="24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47705D-E83B-2343-BD92-23A6FF5A1847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5632703" y="1510687"/>
            <a:ext cx="6246877" cy="4959350"/>
          </a:xfrm>
          <a:solidFill>
            <a:schemeClr val="bg1"/>
          </a:solidFill>
          <a:ln>
            <a:solidFill>
              <a:schemeClr val="bg1"/>
            </a:solidFill>
          </a:ln>
        </p:spPr>
        <p:txBody>
          <a:bodyPr>
            <a:normAutofit fontScale="92500" lnSpcReduction="10000"/>
          </a:bodyPr>
          <a:lstStyle/>
          <a:p>
            <a:pPr>
              <a:buFont typeface="Arial" pitchFamily="34" charset="0"/>
              <a:buChar char="•"/>
              <a:defRPr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Any school within one mile (elementary), one and </a:t>
            </a: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one-half miles (middle)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, or three miles (high school) of a student’s home is considered a NEIGHBORHOOD SCHOOL. 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There are always a minimum of  TWO schools </a:t>
            </a:r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identified 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as NEIGHBORHOOD schools for every student; these will be the two closest schools to the student’s home, even if one or both are more than </a:t>
            </a:r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one and a half miles 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away. (So families will always have a minimum of two NEIGHBORHOOD schools even if they do not have schools within a </a:t>
            </a:r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mile and a half 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from their home</a:t>
            </a:r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).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Font typeface="Arial" pitchFamily="34" charset="0"/>
              <a:buChar char="•"/>
              <a:defRPr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A student may have more than TWO schools identified as NEIGHBORHOOD schools</a:t>
            </a:r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>
              <a:buFont typeface="Arial" pitchFamily="34" charset="0"/>
              <a:buChar char="•"/>
              <a:defRPr/>
            </a:pP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Font typeface="Arial" pitchFamily="34" charset="0"/>
              <a:buChar char="•"/>
              <a:defRPr/>
            </a:pPr>
            <a:r>
              <a:rPr lang="es-ES_tradnl" dirty="0" smtClean="0">
                <a:latin typeface="Calibri" panose="020F0502020204030204" pitchFamily="34" charset="0"/>
                <a:cs typeface="Calibri" panose="020F0502020204030204" pitchFamily="34" charset="0"/>
              </a:rPr>
              <a:t>Cualquier escuela dentro de una milla (primaria), y </a:t>
            </a:r>
            <a:r>
              <a:rPr lang="es-ES_tradnl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una milla y media (intermedia), </a:t>
            </a:r>
            <a:r>
              <a:rPr lang="es-ES_tradnl" dirty="0" smtClean="0">
                <a:latin typeface="Calibri" panose="020F0502020204030204" pitchFamily="34" charset="0"/>
                <a:cs typeface="Calibri" panose="020F0502020204030204" pitchFamily="34" charset="0"/>
              </a:rPr>
              <a:t>o tres millas (secundaria) del hogar de un estudiante se considera una ESCUELA DE VECINDARIO.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es-ES_tradnl" dirty="0" smtClean="0">
                <a:latin typeface="Calibri" panose="020F0502020204030204" pitchFamily="34" charset="0"/>
                <a:cs typeface="Calibri" panose="020F0502020204030204" pitchFamily="34" charset="0"/>
              </a:rPr>
              <a:t>Siempre hay un mínimo de DOS escuelas identificadas como ESCUELAS DE VECINDARIO para cada estudiante, estas son las más cercanas al hogar del estudiante, aun si una o ambas están a más de una milla y media de distancia. ( Así, las familias siempre tendrán un mínimo de dos ESCUELAS DE VECINDARIO si no tienen escuelas que estén a una milla y media de su casa).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es-ES_tradnl" dirty="0" smtClean="0">
                <a:latin typeface="Calibri" panose="020F0502020204030204" pitchFamily="34" charset="0"/>
                <a:cs typeface="Calibri" panose="020F0502020204030204" pitchFamily="34" charset="0"/>
              </a:rPr>
              <a:t>Un estudiante puede tener más de DOS escuelas identificadas como escuelas de VECINDARIO.</a:t>
            </a:r>
          </a:p>
          <a:p>
            <a:pPr>
              <a:buFont typeface="Arial" pitchFamily="34" charset="0"/>
              <a:buChar char="•"/>
              <a:defRPr/>
            </a:pP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0875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Understanding the Assignment </a:t>
            </a:r>
            <a:r>
              <a:rPr lang="en-US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Process</a:t>
            </a:r>
            <a:br>
              <a:rPr lang="en-US" sz="2400" dirty="0" smtClean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Entendiendo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el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proceso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de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asignación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2420" y="1353312"/>
            <a:ext cx="3528061" cy="4648200"/>
          </a:xfrm>
        </p:spPr>
        <p:txBody>
          <a:bodyPr>
            <a:normAutofit/>
          </a:bodyPr>
          <a:lstStyle/>
          <a:p>
            <a:pPr marL="177800" indent="-177800">
              <a:buFont typeface="Arial" pitchFamily="34" charset="0"/>
              <a:buChar char="•"/>
              <a:defRPr/>
            </a:pPr>
            <a:r>
              <a:rPr lang="en-US" sz="18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Deadline for Middle School and High School choices is </a:t>
            </a:r>
            <a:r>
              <a:rPr lang="en-US" sz="1800" b="1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February 10</a:t>
            </a:r>
            <a:r>
              <a:rPr lang="en-US" sz="1800" b="1" baseline="300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</a:t>
            </a:r>
            <a:r>
              <a:rPr lang="en-US" sz="1800" b="1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marL="177800" indent="-177800">
              <a:buFont typeface="Arial" pitchFamily="34" charset="0"/>
              <a:buChar char="•"/>
              <a:defRPr/>
            </a:pPr>
            <a:endParaRPr lang="en-US" sz="1800" b="1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77800" indent="-177800">
              <a:buFont typeface="Arial" pitchFamily="34" charset="0"/>
              <a:buChar char="•"/>
              <a:defRPr/>
            </a:pPr>
            <a:r>
              <a:rPr lang="en-US" sz="18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5</a:t>
            </a:r>
            <a:r>
              <a:rPr lang="en-US" sz="1800" baseline="300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</a:t>
            </a:r>
            <a:r>
              <a:rPr lang="en-US" sz="18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</a:t>
            </a:r>
            <a:r>
              <a:rPr lang="en-US" sz="1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and 8</a:t>
            </a:r>
            <a:r>
              <a:rPr lang="en-US" sz="1800" baseline="30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</a:t>
            </a:r>
            <a:r>
              <a:rPr lang="en-US" sz="1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grade PPSD students must ensure their choice forms are turned in or submitted online through SKYWARD Family </a:t>
            </a:r>
            <a:r>
              <a:rPr lang="en-US" sz="18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Access.</a:t>
            </a:r>
          </a:p>
          <a:p>
            <a:pPr marL="177800" indent="-177800">
              <a:buFont typeface="Arial" pitchFamily="34" charset="0"/>
              <a:buChar char="•"/>
              <a:defRPr/>
            </a:pPr>
            <a:endParaRPr lang="en-US" sz="18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77800" indent="-177800">
              <a:buFont typeface="Arial" pitchFamily="34" charset="0"/>
              <a:buChar char="•"/>
              <a:defRPr/>
            </a:pPr>
            <a:r>
              <a:rPr lang="en-US" sz="18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Choice </a:t>
            </a:r>
            <a:r>
              <a:rPr lang="en-US" sz="1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selections submitted to PPSD after February </a:t>
            </a:r>
            <a:r>
              <a:rPr lang="en-US" sz="18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10, 2023 </a:t>
            </a:r>
            <a:r>
              <a:rPr lang="en-US" sz="1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will not be included in the lottery.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14727" t="12344" r="13580" b="22365"/>
          <a:stretch/>
        </p:blipFill>
        <p:spPr>
          <a:xfrm>
            <a:off x="7164547" y="951131"/>
            <a:ext cx="4448333" cy="437511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755136" y="1328928"/>
            <a:ext cx="3572256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7800" indent="-177800">
              <a:buFont typeface="Arial" pitchFamily="34" charset="0"/>
              <a:buChar char="•"/>
              <a:defRPr/>
            </a:pPr>
            <a:r>
              <a:rPr lang="en-US" sz="1800" b="1" dirty="0">
                <a:latin typeface="Calibri" panose="020F0502020204030204" pitchFamily="34" charset="0"/>
                <a:cs typeface="Calibri" panose="020F0502020204030204" pitchFamily="34" charset="0"/>
              </a:rPr>
              <a:t>La </a:t>
            </a:r>
            <a:r>
              <a:rPr lang="en-US" sz="1800" b="1" dirty="0" err="1">
                <a:latin typeface="Calibri" panose="020F0502020204030204" pitchFamily="34" charset="0"/>
                <a:cs typeface="Calibri" panose="020F0502020204030204" pitchFamily="34" charset="0"/>
              </a:rPr>
              <a:t>fecha</a:t>
            </a:r>
            <a:r>
              <a:rPr lang="en-US" sz="18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b="1" dirty="0" err="1">
                <a:latin typeface="Calibri" panose="020F0502020204030204" pitchFamily="34" charset="0"/>
                <a:cs typeface="Calibri" panose="020F0502020204030204" pitchFamily="34" charset="0"/>
              </a:rPr>
              <a:t>límite</a:t>
            </a:r>
            <a:r>
              <a:rPr lang="en-US" sz="1800" b="1" dirty="0">
                <a:latin typeface="Calibri" panose="020F0502020204030204" pitchFamily="34" charset="0"/>
                <a:cs typeface="Calibri" panose="020F0502020204030204" pitchFamily="34" charset="0"/>
              </a:rPr>
              <a:t> para la </a:t>
            </a:r>
            <a:r>
              <a:rPr lang="en-US" sz="1800" b="1" dirty="0" err="1">
                <a:latin typeface="Calibri" panose="020F0502020204030204" pitchFamily="34" charset="0"/>
                <a:cs typeface="Calibri" panose="020F0502020204030204" pitchFamily="34" charset="0"/>
              </a:rPr>
              <a:t>selección</a:t>
            </a:r>
            <a:r>
              <a:rPr lang="en-US" sz="1800" b="1" dirty="0">
                <a:latin typeface="Calibri" panose="020F0502020204030204" pitchFamily="34" charset="0"/>
                <a:cs typeface="Calibri" panose="020F0502020204030204" pitchFamily="34" charset="0"/>
              </a:rPr>
              <a:t> escolar de   </a:t>
            </a:r>
            <a:r>
              <a:rPr lang="en-US" sz="1800" b="1" dirty="0" err="1">
                <a:latin typeface="Calibri" panose="020F0502020204030204" pitchFamily="34" charset="0"/>
                <a:cs typeface="Calibri" panose="020F0502020204030204" pitchFamily="34" charset="0"/>
              </a:rPr>
              <a:t>escuelas</a:t>
            </a:r>
            <a:r>
              <a:rPr lang="en-US" sz="18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b="1" dirty="0" err="1">
                <a:latin typeface="Calibri" panose="020F0502020204030204" pitchFamily="34" charset="0"/>
                <a:cs typeface="Calibri" panose="020F0502020204030204" pitchFamily="34" charset="0"/>
              </a:rPr>
              <a:t>intermedias</a:t>
            </a:r>
            <a:r>
              <a:rPr lang="en-US" sz="1800" b="1" dirty="0">
                <a:latin typeface="Calibri" panose="020F0502020204030204" pitchFamily="34" charset="0"/>
                <a:cs typeface="Calibri" panose="020F0502020204030204" pitchFamily="34" charset="0"/>
              </a:rPr>
              <a:t> y </a:t>
            </a:r>
            <a:r>
              <a:rPr lang="en-US" sz="1800" b="1" dirty="0" err="1">
                <a:latin typeface="Calibri" panose="020F0502020204030204" pitchFamily="34" charset="0"/>
                <a:cs typeface="Calibri" panose="020F0502020204030204" pitchFamily="34" charset="0"/>
              </a:rPr>
              <a:t>secundarias</a:t>
            </a:r>
            <a:r>
              <a:rPr lang="en-US" sz="18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b="1" dirty="0" err="1">
                <a:latin typeface="Calibri" panose="020F0502020204030204" pitchFamily="34" charset="0"/>
                <a:cs typeface="Calibri" panose="020F0502020204030204" pitchFamily="34" charset="0"/>
              </a:rPr>
              <a:t>es</a:t>
            </a:r>
            <a:r>
              <a:rPr lang="en-US" sz="1800" b="1" dirty="0">
                <a:latin typeface="Calibri" panose="020F0502020204030204" pitchFamily="34" charset="0"/>
                <a:cs typeface="Calibri" panose="020F0502020204030204" pitchFamily="34" charset="0"/>
              </a:rPr>
              <a:t> el </a:t>
            </a:r>
            <a:r>
              <a:rPr lang="en-US" sz="18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10 </a:t>
            </a:r>
            <a:r>
              <a:rPr lang="en-US" sz="1800" b="1" dirty="0">
                <a:latin typeface="Calibri" panose="020F0502020204030204" pitchFamily="34" charset="0"/>
                <a:cs typeface="Calibri" panose="020F0502020204030204" pitchFamily="34" charset="0"/>
              </a:rPr>
              <a:t>de </a:t>
            </a:r>
            <a:r>
              <a:rPr lang="en-US" sz="1800" b="1" dirty="0" err="1">
                <a:latin typeface="Calibri" panose="020F0502020204030204" pitchFamily="34" charset="0"/>
                <a:cs typeface="Calibri" panose="020F0502020204030204" pitchFamily="34" charset="0"/>
              </a:rPr>
              <a:t>febrero</a:t>
            </a:r>
            <a:r>
              <a:rPr lang="en-US" sz="18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marL="177800" indent="-177800">
              <a:buFont typeface="Arial" pitchFamily="34" charset="0"/>
              <a:buChar char="•"/>
              <a:defRPr/>
            </a:pPr>
            <a:endParaRPr lang="en-US" sz="18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77800" indent="-177800">
              <a:buFont typeface="Arial" pitchFamily="34" charset="0"/>
              <a:buChar char="•"/>
              <a:defRPr/>
            </a:pPr>
            <a:r>
              <a:rPr lang="es-ES" sz="1800" dirty="0">
                <a:latin typeface="Calibri" panose="020F0502020204030204" pitchFamily="34" charset="0"/>
                <a:cs typeface="Calibri" panose="020F0502020204030204" pitchFamily="34" charset="0"/>
              </a:rPr>
              <a:t>Los estudiantes de PPSD de 5.º y 8.º grado deben asegurarse de que sus formularios de selección se entreguen o se envíen en línea a través de SKYWARD </a:t>
            </a:r>
            <a:r>
              <a:rPr lang="es-ES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Family</a:t>
            </a:r>
            <a:r>
              <a:rPr lang="es-ES" sz="1800" dirty="0">
                <a:latin typeface="Calibri" panose="020F0502020204030204" pitchFamily="34" charset="0"/>
                <a:cs typeface="Calibri" panose="020F0502020204030204" pitchFamily="34" charset="0"/>
              </a:rPr>
              <a:t> Access</a:t>
            </a:r>
            <a:r>
              <a:rPr lang="es-ES" sz="1800" b="1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en-US" sz="18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77800" indent="-177800">
              <a:buFont typeface="Arial" pitchFamily="34" charset="0"/>
              <a:buChar char="•"/>
              <a:defRPr/>
            </a:pPr>
            <a:endParaRPr lang="en-US" sz="18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77800" indent="-177800">
              <a:buFont typeface="Arial" pitchFamily="34" charset="0"/>
              <a:buChar char="•"/>
              <a:defRPr/>
            </a:pP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Los </a:t>
            </a:r>
            <a:r>
              <a:rPr lang="en-US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formularios</a:t>
            </a: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 de </a:t>
            </a:r>
            <a:r>
              <a:rPr lang="en-US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selección</a:t>
            </a: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 escolar </a:t>
            </a:r>
            <a:r>
              <a:rPr lang="en-US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enviados</a:t>
            </a: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 a PPSD </a:t>
            </a:r>
            <a:r>
              <a:rPr lang="en-US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después</a:t>
            </a: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 del </a:t>
            </a:r>
            <a:r>
              <a:rPr lang="en-US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10 </a:t>
            </a: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de </a:t>
            </a:r>
            <a:r>
              <a:rPr lang="en-US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febrero</a:t>
            </a: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2023 </a:t>
            </a: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no </a:t>
            </a:r>
            <a:r>
              <a:rPr lang="en-US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serán</a:t>
            </a: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incluídos</a:t>
            </a: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en</a:t>
            </a: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 la </a:t>
            </a:r>
            <a:r>
              <a:rPr lang="en-US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lotería</a:t>
            </a:r>
            <a:endParaRPr lang="en-US" sz="1800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777858" y="5576245"/>
            <a:ext cx="11567160" cy="64633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200" b="1" kern="1200">
                <a:solidFill>
                  <a:srgbClr val="008ABE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buClrTx/>
              <a:buFontTx/>
            </a:pPr>
            <a:r>
              <a:rPr lang="en-US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Middle School and High School Lotteries will take place on March 7, 2023</a:t>
            </a:r>
          </a:p>
          <a:p>
            <a:pPr>
              <a:buClrTx/>
              <a:buFontTx/>
            </a:pPr>
            <a:r>
              <a:rPr lang="es-ES_tradnl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Las loterías de escuelas Intermedia y Secundaria serán el 7 de marzo, 2023</a:t>
            </a:r>
            <a:endParaRPr lang="es-ES_tradnl" sz="2000" dirty="0"/>
          </a:p>
        </p:txBody>
      </p:sp>
    </p:spTree>
    <p:extLst>
      <p:ext uri="{BB962C8B-B14F-4D97-AF65-F5344CB8AC3E}">
        <p14:creationId xmlns:p14="http://schemas.microsoft.com/office/powerpoint/2010/main" val="1846256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Understanding the Assignment Process/</a:t>
            </a:r>
            <a:r>
              <a:rPr lang="es-ES" sz="2000" dirty="0">
                <a:latin typeface="Calibri" panose="020F0502020204030204" pitchFamily="34" charset="0"/>
                <a:cs typeface="Calibri" panose="020F0502020204030204" pitchFamily="34" charset="0"/>
              </a:rPr>
              <a:t>Entendiendo el proceso de asignación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1521" y="1022389"/>
            <a:ext cx="11567160" cy="1764791"/>
          </a:xfrm>
        </p:spPr>
        <p:txBody>
          <a:bodyPr>
            <a:normAutofit fontScale="85000" lnSpcReduction="20000"/>
          </a:bodyPr>
          <a:lstStyle/>
          <a:p>
            <a:pPr marL="287338" indent="-287338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itchFamily="34" charset="0"/>
              <a:buChar char="•"/>
              <a:defRPr/>
            </a:pPr>
            <a:r>
              <a:rPr lang="en-US" sz="19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If </a:t>
            </a:r>
            <a:r>
              <a:rPr lang="en-US" sz="19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none of the choices are available after the 4</a:t>
            </a:r>
            <a:r>
              <a:rPr lang="en-US" sz="1900" baseline="30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</a:t>
            </a:r>
            <a:r>
              <a:rPr lang="en-US" sz="19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round, then a student will be assigned to the nearest school to his/her home that has seats available</a:t>
            </a:r>
            <a:r>
              <a:rPr lang="en-US" sz="19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marL="287338" indent="-287338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itchFamily="34" charset="0"/>
              <a:buChar char="•"/>
              <a:defRPr/>
            </a:pPr>
            <a:r>
              <a:rPr lang="en-US" sz="19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Si </a:t>
            </a:r>
            <a:r>
              <a:rPr lang="es-ES_tradnl" sz="19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ninguna</a:t>
            </a:r>
            <a:r>
              <a:rPr lang="en-US" sz="19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9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 las </a:t>
            </a:r>
            <a:r>
              <a:rPr lang="es-ES_tradnl" sz="19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opciones</a:t>
            </a:r>
            <a:r>
              <a:rPr lang="en-US" sz="19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9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están</a:t>
            </a:r>
            <a:r>
              <a:rPr lang="en-US" sz="19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9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disponibles</a:t>
            </a:r>
            <a:r>
              <a:rPr lang="en-US" sz="19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9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después</a:t>
            </a:r>
            <a:r>
              <a:rPr lang="en-US" sz="19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de la 4 </a:t>
            </a:r>
            <a:r>
              <a:rPr lang="en-US" sz="19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ronda</a:t>
            </a:r>
            <a:r>
              <a:rPr lang="en-US" sz="19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19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entonces</a:t>
            </a:r>
            <a:r>
              <a:rPr lang="en-US" sz="19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el </a:t>
            </a:r>
            <a:r>
              <a:rPr lang="en-US" sz="19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estudiante</a:t>
            </a:r>
            <a:r>
              <a:rPr lang="en-US" sz="19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9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será</a:t>
            </a:r>
            <a:r>
              <a:rPr lang="en-US" sz="19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9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asignado</a:t>
            </a:r>
            <a:r>
              <a:rPr lang="en-US" sz="19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 la </a:t>
            </a:r>
            <a:r>
              <a:rPr lang="en-US" sz="19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escuela</a:t>
            </a:r>
            <a:r>
              <a:rPr lang="en-US" sz="19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9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más</a:t>
            </a:r>
            <a:r>
              <a:rPr lang="en-US" sz="19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9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cercana</a:t>
            </a:r>
            <a:r>
              <a:rPr lang="en-US" sz="19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 </a:t>
            </a:r>
            <a:r>
              <a:rPr lang="en-US" sz="19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su</a:t>
            </a:r>
            <a:r>
              <a:rPr lang="en-US" sz="19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casa y con </a:t>
            </a:r>
            <a:r>
              <a:rPr lang="en-US" sz="19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asientos</a:t>
            </a:r>
            <a:r>
              <a:rPr lang="en-US" sz="19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9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disponibles</a:t>
            </a:r>
            <a:r>
              <a:rPr lang="en-US" sz="19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marL="287338" indent="-287338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itchFamily="34" charset="0"/>
              <a:buChar char="•"/>
              <a:defRPr/>
            </a:pPr>
            <a:r>
              <a:rPr lang="en-US" sz="19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Notifications of assignments will be sent out mid March by mail and on Skyward Family Access</a:t>
            </a:r>
            <a:r>
              <a:rPr lang="en-US" sz="19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en-US" sz="19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7338" indent="-287338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itchFamily="34" charset="0"/>
              <a:buChar char="•"/>
              <a:defRPr/>
            </a:pPr>
            <a:r>
              <a:rPr lang="en-US" sz="19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Las </a:t>
            </a:r>
            <a:r>
              <a:rPr lang="en-US" sz="19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notificaciones</a:t>
            </a:r>
            <a:r>
              <a:rPr lang="en-US" sz="19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9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serán</a:t>
            </a:r>
            <a:r>
              <a:rPr lang="en-US" sz="19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9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enviadas</a:t>
            </a:r>
            <a:r>
              <a:rPr lang="en-US" sz="19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 </a:t>
            </a:r>
            <a:r>
              <a:rPr lang="en-US" sz="19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mediados</a:t>
            </a:r>
            <a:r>
              <a:rPr lang="en-US" sz="19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de </a:t>
            </a:r>
            <a:r>
              <a:rPr lang="en-US" sz="1900" dirty="0" err="1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marzo</a:t>
            </a:r>
            <a:r>
              <a:rPr lang="en-US" sz="19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900" dirty="0" err="1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por</a:t>
            </a:r>
            <a:r>
              <a:rPr lang="en-US" sz="19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900" dirty="0" err="1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correo</a:t>
            </a:r>
            <a:r>
              <a:rPr lang="en-US" sz="19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y </a:t>
            </a:r>
            <a:r>
              <a:rPr lang="en-US" sz="19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en</a:t>
            </a:r>
            <a:r>
              <a:rPr lang="en-US" sz="19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Skyward Family Access.</a:t>
            </a:r>
          </a:p>
          <a:p>
            <a:pPr marL="287338" indent="-287338">
              <a:buFont typeface="Arial" pitchFamily="34" charset="0"/>
              <a:buChar char="•"/>
              <a:defRPr/>
            </a:pPr>
            <a:endParaRPr lang="en-US" sz="1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312420" y="3665438"/>
            <a:ext cx="2730137" cy="262563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9149443" y="3665438"/>
            <a:ext cx="2730137" cy="262563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6214926" y="3665438"/>
            <a:ext cx="2730137" cy="262563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3263673" y="3665438"/>
            <a:ext cx="2730137" cy="262563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312420" y="3155986"/>
            <a:ext cx="2730137" cy="509452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  <a:r>
              <a:rPr lang="en-US" sz="2000" b="1" baseline="30000" dirty="0" smtClean="0">
                <a:latin typeface="Calibri" panose="020F0502020204030204" pitchFamily="34" charset="0"/>
                <a:cs typeface="Calibri" panose="020F0502020204030204" pitchFamily="34" charset="0"/>
              </a:rPr>
              <a:t>st</a:t>
            </a:r>
            <a:r>
              <a:rPr lang="en-US" sz="20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 Choice</a:t>
            </a:r>
            <a:endParaRPr lang="en-US" sz="20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3280409" y="3155986"/>
            <a:ext cx="2730137" cy="509452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  <a:r>
              <a:rPr lang="en-US" sz="2000" b="1" baseline="30000" dirty="0" smtClean="0">
                <a:latin typeface="Calibri" panose="020F0502020204030204" pitchFamily="34" charset="0"/>
                <a:cs typeface="Calibri" panose="020F0502020204030204" pitchFamily="34" charset="0"/>
              </a:rPr>
              <a:t>nd</a:t>
            </a:r>
            <a:r>
              <a:rPr lang="en-US" sz="20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 Choice</a:t>
            </a:r>
            <a:endParaRPr lang="en-US" sz="20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6214926" y="3155986"/>
            <a:ext cx="2730137" cy="509452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3</a:t>
            </a:r>
            <a:r>
              <a:rPr lang="en-US" sz="2000" b="1" baseline="30000" dirty="0" smtClean="0">
                <a:latin typeface="Calibri" panose="020F0502020204030204" pitchFamily="34" charset="0"/>
                <a:cs typeface="Calibri" panose="020F0502020204030204" pitchFamily="34" charset="0"/>
              </a:rPr>
              <a:t>rd</a:t>
            </a:r>
            <a:r>
              <a:rPr lang="en-US" sz="20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 Choice</a:t>
            </a:r>
            <a:endParaRPr lang="en-US" sz="20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9149442" y="3155986"/>
            <a:ext cx="2730137" cy="509452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4</a:t>
            </a:r>
            <a:r>
              <a:rPr lang="en-US" sz="2000" b="1" baseline="30000" dirty="0" smtClean="0">
                <a:latin typeface="Calibri" panose="020F0502020204030204" pitchFamily="34" charset="0"/>
                <a:cs typeface="Calibri" panose="020F0502020204030204" pitchFamily="34" charset="0"/>
              </a:rPr>
              <a:t>th</a:t>
            </a:r>
            <a:r>
              <a:rPr lang="en-US" sz="20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 Choice</a:t>
            </a:r>
            <a:endParaRPr lang="en-US" sz="20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312420" y="3606302"/>
            <a:ext cx="2746874" cy="14157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endParaRPr lang="en-US" dirty="0" smtClean="0"/>
          </a:p>
          <a:p>
            <a:pPr lvl="0"/>
            <a:r>
              <a:rPr lang="en-US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Students </a:t>
            </a: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drawn earliest  during this process are assigned to the </a:t>
            </a:r>
            <a:r>
              <a:rPr lang="en-US" sz="18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1st </a:t>
            </a:r>
            <a:r>
              <a:rPr lang="en-US" sz="1800" b="1" dirty="0">
                <a:latin typeface="Calibri" panose="020F0502020204030204" pitchFamily="34" charset="0"/>
                <a:cs typeface="Calibri" panose="020F0502020204030204" pitchFamily="34" charset="0"/>
              </a:rPr>
              <a:t>choice </a:t>
            </a: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school until seats are filled.</a:t>
            </a:r>
          </a:p>
        </p:txBody>
      </p:sp>
      <p:sp>
        <p:nvSpPr>
          <p:cNvPr id="27" name="Rectangle 26"/>
          <p:cNvSpPr/>
          <p:nvPr/>
        </p:nvSpPr>
        <p:spPr>
          <a:xfrm>
            <a:off x="3297146" y="3498580"/>
            <a:ext cx="2696664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1313" indent="-163513">
              <a:defRPr/>
            </a:pPr>
            <a:endParaRPr lang="en-US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1313" indent="-163513">
              <a:defRPr/>
            </a:pPr>
            <a:r>
              <a:rPr lang="en-US" sz="18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Those </a:t>
            </a:r>
            <a:r>
              <a:rPr lang="en-US" sz="1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that were not assigned to their first choice during the first round are considered in the second round for their </a:t>
            </a:r>
            <a:r>
              <a:rPr lang="en-US" sz="18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  <a:r>
              <a:rPr lang="en-US" sz="1800" b="1" baseline="30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nd</a:t>
            </a:r>
            <a:r>
              <a:rPr lang="en-US" sz="18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choice </a:t>
            </a:r>
            <a:r>
              <a:rPr lang="en-US" sz="1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schools if seats are still available at the 2</a:t>
            </a:r>
            <a:r>
              <a:rPr lang="en-US" sz="1800" baseline="30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nd</a:t>
            </a:r>
            <a:r>
              <a:rPr lang="en-US" sz="1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choice school.</a:t>
            </a:r>
          </a:p>
        </p:txBody>
      </p:sp>
      <p:sp>
        <p:nvSpPr>
          <p:cNvPr id="28" name="Rectangle 27"/>
          <p:cNvSpPr/>
          <p:nvPr/>
        </p:nvSpPr>
        <p:spPr>
          <a:xfrm>
            <a:off x="6248399" y="3665438"/>
            <a:ext cx="2595156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1313" lvl="1" indent="-163513">
              <a:defRPr/>
            </a:pPr>
            <a:r>
              <a:rPr lang="en-US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   If 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seats are not available at the 2</a:t>
            </a:r>
            <a:r>
              <a:rPr lang="en-US" sz="2000" baseline="30000" dirty="0">
                <a:latin typeface="Calibri" panose="020F0502020204030204" pitchFamily="34" charset="0"/>
                <a:cs typeface="Calibri" panose="020F0502020204030204" pitchFamily="34" charset="0"/>
              </a:rPr>
              <a:t>nd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choice school, then in the third round, the </a:t>
            </a:r>
            <a:r>
              <a:rPr lang="en-US" sz="2000" b="1" dirty="0">
                <a:latin typeface="Calibri" panose="020F0502020204030204" pitchFamily="34" charset="0"/>
                <a:cs typeface="Calibri" panose="020F0502020204030204" pitchFamily="34" charset="0"/>
              </a:rPr>
              <a:t>3</a:t>
            </a:r>
            <a:r>
              <a:rPr lang="en-US" sz="2000" b="1" baseline="30000" dirty="0">
                <a:latin typeface="Calibri" panose="020F0502020204030204" pitchFamily="34" charset="0"/>
                <a:cs typeface="Calibri" panose="020F0502020204030204" pitchFamily="34" charset="0"/>
              </a:rPr>
              <a:t>rd</a:t>
            </a:r>
            <a:r>
              <a:rPr lang="en-US" sz="2000" b="1" dirty="0">
                <a:latin typeface="Calibri" panose="020F0502020204030204" pitchFamily="34" charset="0"/>
                <a:cs typeface="Calibri" panose="020F0502020204030204" pitchFamily="34" charset="0"/>
              </a:rPr>
              <a:t> choice 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school will be considered.  </a:t>
            </a:r>
            <a:endParaRPr lang="en-US" sz="2000" dirty="0"/>
          </a:p>
        </p:txBody>
      </p:sp>
      <p:sp>
        <p:nvSpPr>
          <p:cNvPr id="29" name="Rectangle 28"/>
          <p:cNvSpPr/>
          <p:nvPr/>
        </p:nvSpPr>
        <p:spPr>
          <a:xfrm>
            <a:off x="9287691" y="3606301"/>
            <a:ext cx="246888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If no seats are available at the 3</a:t>
            </a:r>
            <a:r>
              <a:rPr lang="en-US" sz="1800" baseline="30000" dirty="0">
                <a:latin typeface="Calibri" panose="020F0502020204030204" pitchFamily="34" charset="0"/>
                <a:cs typeface="Calibri" panose="020F0502020204030204" pitchFamily="34" charset="0"/>
              </a:rPr>
              <a:t>rd</a:t>
            </a: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 choice school, then in the fourth round  the </a:t>
            </a:r>
            <a:r>
              <a:rPr lang="en-US" sz="1800" b="1" dirty="0">
                <a:latin typeface="Calibri" panose="020F0502020204030204" pitchFamily="34" charset="0"/>
                <a:cs typeface="Calibri" panose="020F0502020204030204" pitchFamily="34" charset="0"/>
              </a:rPr>
              <a:t>4</a:t>
            </a:r>
            <a:r>
              <a:rPr lang="en-US" sz="1800" b="1" baseline="30000" dirty="0">
                <a:latin typeface="Calibri" panose="020F0502020204030204" pitchFamily="34" charset="0"/>
                <a:cs typeface="Calibri" panose="020F0502020204030204" pitchFamily="34" charset="0"/>
              </a:rPr>
              <a:t>th</a:t>
            </a:r>
            <a:r>
              <a:rPr lang="en-US" sz="1800" b="1" dirty="0">
                <a:latin typeface="Calibri" panose="020F0502020204030204" pitchFamily="34" charset="0"/>
                <a:cs typeface="Calibri" panose="020F0502020204030204" pitchFamily="34" charset="0"/>
              </a:rPr>
              <a:t> choice</a:t>
            </a: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 school will </a:t>
            </a:r>
            <a:r>
              <a:rPr lang="en-US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be considered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6651595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Wait </a:t>
            </a:r>
            <a:r>
              <a:rPr lang="en-US" dirty="0"/>
              <a:t>Lists/</a:t>
            </a:r>
            <a:r>
              <a:rPr lang="en-US" dirty="0" err="1"/>
              <a:t>Lista</a:t>
            </a:r>
            <a:r>
              <a:rPr lang="en-US" dirty="0"/>
              <a:t> de </a:t>
            </a:r>
            <a:r>
              <a:rPr lang="en-US" dirty="0" err="1"/>
              <a:t>espera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2420" y="951131"/>
            <a:ext cx="5381244" cy="4992470"/>
          </a:xfrm>
        </p:spPr>
        <p:txBody>
          <a:bodyPr>
            <a:normAutofit fontScale="70000" lnSpcReduction="2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22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 </a:t>
            </a:r>
            <a:r>
              <a:rPr lang="en-US" sz="2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wait list will be maintained in any grade/educational program where demand for seats exceeds supply. </a:t>
            </a:r>
          </a:p>
          <a:p>
            <a:pPr fontAlgn="auto">
              <a:spcAft>
                <a:spcPts val="0"/>
              </a:spcAft>
              <a:defRPr/>
            </a:pPr>
            <a:endParaRPr lang="en-US" sz="22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fontAlgn="auto">
              <a:spcAft>
                <a:spcPts val="0"/>
              </a:spcAft>
              <a:defRPr/>
            </a:pPr>
            <a:r>
              <a:rPr lang="en-US" sz="2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Students will be placed on up to four wait lists for schools of higher choice preference.  For instance, if a student got into his 3</a:t>
            </a:r>
            <a:r>
              <a:rPr lang="en-US" sz="2200" baseline="30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rd</a:t>
            </a:r>
            <a:r>
              <a:rPr lang="en-US" sz="2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choice school, he would be automatically placed on the wait list for the first and second choice schools</a:t>
            </a:r>
            <a:r>
              <a:rPr lang="en-US" sz="22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fontAlgn="auto">
              <a:spcAft>
                <a:spcPts val="0"/>
              </a:spcAft>
              <a:defRPr/>
            </a:pPr>
            <a:r>
              <a:rPr lang="en-US" sz="2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Wait lists are broken down </a:t>
            </a:r>
            <a:r>
              <a:rPr lang="en-US" sz="22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into </a:t>
            </a:r>
            <a:r>
              <a:rPr lang="en-US" sz="2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4 categories:</a:t>
            </a:r>
          </a:p>
          <a:p>
            <a:pPr fontAlgn="auto">
              <a:spcAft>
                <a:spcPts val="0"/>
              </a:spcAft>
              <a:defRPr/>
            </a:pPr>
            <a:endParaRPr lang="en-US" sz="22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fontAlgn="auto">
              <a:spcAft>
                <a:spcPts val="0"/>
              </a:spcAft>
              <a:defRPr/>
            </a:pPr>
            <a:endParaRPr lang="en-US" sz="22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fontAlgn="auto">
              <a:spcAft>
                <a:spcPts val="0"/>
              </a:spcAft>
              <a:defRPr/>
            </a:pPr>
            <a:endParaRPr lang="en-US" sz="22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fontAlgn="auto">
              <a:spcAft>
                <a:spcPts val="0"/>
              </a:spcAft>
              <a:defRPr/>
            </a:pPr>
            <a:endParaRPr lang="en-US" sz="22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fontAlgn="auto">
              <a:spcAft>
                <a:spcPts val="0"/>
              </a:spcAft>
              <a:defRPr/>
            </a:pPr>
            <a:endParaRPr lang="en-US" sz="22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fontAlgn="auto">
              <a:spcAft>
                <a:spcPts val="0"/>
              </a:spcAft>
              <a:defRPr/>
            </a:pPr>
            <a:endParaRPr lang="en-US" sz="22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fontAlgn="auto">
              <a:spcAft>
                <a:spcPts val="0"/>
              </a:spcAft>
              <a:defRPr/>
            </a:pPr>
            <a:endParaRPr lang="en-US" sz="22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fontAlgn="auto">
              <a:spcAft>
                <a:spcPts val="0"/>
              </a:spcAft>
              <a:defRPr/>
            </a:pPr>
            <a:endParaRPr lang="en-US" sz="22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fontAlgn="auto">
              <a:spcAft>
                <a:spcPts val="0"/>
              </a:spcAft>
              <a:defRPr/>
            </a:pPr>
            <a:endParaRPr lang="en-US" sz="22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fontAlgn="auto">
              <a:spcAft>
                <a:spcPts val="0"/>
              </a:spcAft>
              <a:defRPr/>
            </a:pPr>
            <a:r>
              <a:rPr lang="en-US" sz="22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Each </a:t>
            </a:r>
            <a:r>
              <a:rPr lang="en-US" sz="2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of these categories is held for each educational program.</a:t>
            </a:r>
          </a:p>
          <a:p>
            <a:endParaRPr lang="en-US" dirty="0"/>
          </a:p>
        </p:txBody>
      </p:sp>
      <p:graphicFrame>
        <p:nvGraphicFramePr>
          <p:cNvPr id="4" name="Diagram 3"/>
          <p:cNvGraphicFramePr/>
          <p:nvPr>
            <p:extLst/>
          </p:nvPr>
        </p:nvGraphicFramePr>
        <p:xfrm>
          <a:off x="312420" y="2635623"/>
          <a:ext cx="3723342" cy="277009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5" name="Group 4"/>
          <p:cNvGrpSpPr/>
          <p:nvPr/>
        </p:nvGrpSpPr>
        <p:grpSpPr>
          <a:xfrm>
            <a:off x="7426302" y="3125256"/>
            <a:ext cx="2606339" cy="295200"/>
            <a:chOff x="186167" y="504847"/>
            <a:chExt cx="2606339" cy="295200"/>
          </a:xfrm>
        </p:grpSpPr>
        <p:sp>
          <p:nvSpPr>
            <p:cNvPr id="15" name="Rounded Rectangle 14"/>
            <p:cNvSpPr/>
            <p:nvPr/>
          </p:nvSpPr>
          <p:spPr>
            <a:xfrm>
              <a:off x="186167" y="504847"/>
              <a:ext cx="2606339" cy="295200"/>
            </a:xfrm>
            <a:prstGeom prst="roundRect">
              <a:avLst/>
            </a:prstGeom>
            <a:solidFill>
              <a:srgbClr val="C00000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6" name="Rounded Rectangle 4"/>
            <p:cNvSpPr txBox="1"/>
            <p:nvPr/>
          </p:nvSpPr>
          <p:spPr>
            <a:xfrm>
              <a:off x="200577" y="519257"/>
              <a:ext cx="2577519" cy="26638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98513" tIns="0" rIns="98513" bIns="0" numCol="1" spcCol="1270" anchor="ctr" anchorCtr="0">
              <a:noAutofit/>
            </a:bodyPr>
            <a:lstStyle/>
            <a:p>
              <a:pPr lvl="0" algn="l" defTabSz="444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000" kern="1200" dirty="0" smtClean="0"/>
                <a:t>A – </a:t>
              </a:r>
              <a:r>
                <a:rPr lang="en-US" sz="1000" kern="1200" dirty="0" err="1" smtClean="0"/>
                <a:t>Hermanos</a:t>
              </a:r>
              <a:r>
                <a:rPr lang="en-US" sz="1000" kern="1200" dirty="0" smtClean="0"/>
                <a:t> </a:t>
              </a:r>
              <a:r>
                <a:rPr lang="en-US" sz="1000" kern="1200" dirty="0" err="1" smtClean="0"/>
                <a:t>en</a:t>
              </a:r>
              <a:r>
                <a:rPr lang="en-US" sz="1000" kern="1200" dirty="0" smtClean="0"/>
                <a:t> el </a:t>
              </a:r>
              <a:r>
                <a:rPr lang="en-US" sz="1000" kern="1200" dirty="0" err="1" smtClean="0"/>
                <a:t>vecindario</a:t>
              </a:r>
              <a:endParaRPr lang="en-US" sz="1000" kern="1200" dirty="0"/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7426302" y="3578856"/>
            <a:ext cx="2606339" cy="295200"/>
            <a:chOff x="186167" y="958447"/>
            <a:chExt cx="2606339" cy="295200"/>
          </a:xfrm>
        </p:grpSpPr>
        <p:sp>
          <p:nvSpPr>
            <p:cNvPr id="13" name="Rounded Rectangle 12"/>
            <p:cNvSpPr/>
            <p:nvPr/>
          </p:nvSpPr>
          <p:spPr>
            <a:xfrm>
              <a:off x="186167" y="958447"/>
              <a:ext cx="2606339" cy="295200"/>
            </a:xfrm>
            <a:prstGeom prst="roundRect">
              <a:avLst/>
            </a:prstGeom>
            <a:solidFill>
              <a:srgbClr val="C00000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4" name="Rounded Rectangle 6"/>
            <p:cNvSpPr txBox="1"/>
            <p:nvPr/>
          </p:nvSpPr>
          <p:spPr>
            <a:xfrm>
              <a:off x="200577" y="972857"/>
              <a:ext cx="2577519" cy="26638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98513" tIns="0" rIns="98513" bIns="0" numCol="1" spcCol="1270" anchor="ctr" anchorCtr="0">
              <a:noAutofit/>
            </a:bodyPr>
            <a:lstStyle/>
            <a:p>
              <a:pPr lvl="0" algn="l" defTabSz="444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000" kern="1200" dirty="0" smtClean="0"/>
                <a:t>B - </a:t>
              </a:r>
              <a:r>
                <a:rPr lang="en-US" sz="1000" kern="1200" dirty="0" err="1" smtClean="0"/>
                <a:t>Vecindario</a:t>
              </a:r>
              <a:endParaRPr lang="en-US" sz="1000" kern="1200" dirty="0"/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7426302" y="4032456"/>
            <a:ext cx="2606339" cy="295200"/>
            <a:chOff x="186167" y="1412047"/>
            <a:chExt cx="2606339" cy="295200"/>
          </a:xfrm>
        </p:grpSpPr>
        <p:sp>
          <p:nvSpPr>
            <p:cNvPr id="11" name="Rounded Rectangle 10"/>
            <p:cNvSpPr/>
            <p:nvPr/>
          </p:nvSpPr>
          <p:spPr>
            <a:xfrm>
              <a:off x="186167" y="1412047"/>
              <a:ext cx="2606339" cy="295200"/>
            </a:xfrm>
            <a:prstGeom prst="roundRect">
              <a:avLst/>
            </a:prstGeom>
            <a:solidFill>
              <a:srgbClr val="C00000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2" name="Rounded Rectangle 8"/>
            <p:cNvSpPr txBox="1"/>
            <p:nvPr/>
          </p:nvSpPr>
          <p:spPr>
            <a:xfrm>
              <a:off x="200577" y="1426457"/>
              <a:ext cx="2577519" cy="26638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98513" tIns="0" rIns="98513" bIns="0" numCol="1" spcCol="1270" anchor="ctr" anchorCtr="0">
              <a:noAutofit/>
            </a:bodyPr>
            <a:lstStyle/>
            <a:p>
              <a:pPr lvl="0" algn="l" defTabSz="444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000" kern="1200" dirty="0" smtClean="0"/>
                <a:t>C – </a:t>
              </a:r>
              <a:r>
                <a:rPr lang="en-US" sz="1000" kern="1200" dirty="0" err="1" smtClean="0"/>
                <a:t>Hermanos</a:t>
              </a:r>
              <a:r>
                <a:rPr lang="en-US" sz="1000" kern="1200" dirty="0" smtClean="0"/>
                <a:t> </a:t>
              </a:r>
              <a:r>
                <a:rPr lang="en-US" sz="1000" kern="1200" dirty="0" err="1" smtClean="0"/>
                <a:t>fuera</a:t>
              </a:r>
              <a:r>
                <a:rPr lang="en-US" sz="1000" kern="1200" dirty="0" smtClean="0"/>
                <a:t> del </a:t>
              </a:r>
              <a:r>
                <a:rPr lang="en-US" sz="1000" kern="1200" dirty="0" err="1" smtClean="0"/>
                <a:t>vecindario</a:t>
              </a:r>
              <a:endParaRPr lang="en-US" sz="1000" kern="1200" dirty="0" smtClean="0"/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7426302" y="4486056"/>
            <a:ext cx="2606339" cy="295200"/>
            <a:chOff x="186167" y="1865647"/>
            <a:chExt cx="2606339" cy="295200"/>
          </a:xfrm>
        </p:grpSpPr>
        <p:sp>
          <p:nvSpPr>
            <p:cNvPr id="9" name="Rounded Rectangle 8"/>
            <p:cNvSpPr/>
            <p:nvPr/>
          </p:nvSpPr>
          <p:spPr>
            <a:xfrm>
              <a:off x="186167" y="1865647"/>
              <a:ext cx="2606339" cy="295200"/>
            </a:xfrm>
            <a:prstGeom prst="roundRect">
              <a:avLst/>
            </a:prstGeom>
            <a:solidFill>
              <a:srgbClr val="C00000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0" name="Rounded Rectangle 10"/>
            <p:cNvSpPr txBox="1"/>
            <p:nvPr/>
          </p:nvSpPr>
          <p:spPr>
            <a:xfrm>
              <a:off x="200577" y="1880057"/>
              <a:ext cx="2577519" cy="26638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98513" tIns="0" rIns="98513" bIns="0" numCol="1" spcCol="1270" anchor="ctr" anchorCtr="0">
              <a:noAutofit/>
            </a:bodyPr>
            <a:lstStyle/>
            <a:p>
              <a:pPr lvl="0" algn="l" defTabSz="444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000" kern="1200" dirty="0" smtClean="0"/>
                <a:t>D – </a:t>
              </a:r>
              <a:r>
                <a:rPr lang="en-US" sz="1000" kern="1200" dirty="0" err="1" smtClean="0"/>
                <a:t>Fuera</a:t>
              </a:r>
              <a:r>
                <a:rPr lang="en-US" sz="1000" kern="1200" dirty="0" smtClean="0"/>
                <a:t> del </a:t>
              </a:r>
              <a:r>
                <a:rPr lang="en-US" sz="1000" kern="1200" dirty="0" err="1" smtClean="0"/>
                <a:t>vecindario</a:t>
              </a:r>
              <a:endParaRPr lang="en-US" sz="1000" kern="1200" dirty="0" smtClean="0"/>
            </a:p>
          </p:txBody>
        </p:sp>
      </p:grpSp>
      <p:sp>
        <p:nvSpPr>
          <p:cNvPr id="17" name="TextBox 16"/>
          <p:cNvSpPr txBox="1"/>
          <p:nvPr/>
        </p:nvSpPr>
        <p:spPr>
          <a:xfrm>
            <a:off x="6278880" y="951131"/>
            <a:ext cx="5376672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ES_tradnl" dirty="0" smtClean="0">
                <a:latin typeface="Calibri" panose="020F0502020204030204" pitchFamily="34" charset="0"/>
                <a:cs typeface="Calibri" panose="020F0502020204030204" pitchFamily="34" charset="0"/>
              </a:rPr>
              <a:t>Se mantendrá una lista de espera de cualquier grado/programa educativo en donde la demanda sea mayor a los asientos disponibles.</a:t>
            </a:r>
          </a:p>
          <a:p>
            <a:pPr>
              <a:defRPr/>
            </a:pPr>
            <a:endParaRPr lang="es-ES_tradnl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defRPr/>
            </a:pPr>
            <a:r>
              <a:rPr lang="es-ES_tradnl" dirty="0" smtClean="0">
                <a:latin typeface="Calibri" panose="020F0502020204030204" pitchFamily="34" charset="0"/>
                <a:cs typeface="Calibri" panose="020F0502020204030204" pitchFamily="34" charset="0"/>
              </a:rPr>
              <a:t>Se pondrá a los estudiantes hasta en cuatro listas de espera para las escuelas de su más alta preferencia. Por ejemplo, si a un estudiante se le ubicó en la escuela de su tercera opción, se le pondría automáticamente en la lista de espera para la primera y la segunda selección escolar.</a:t>
            </a:r>
          </a:p>
          <a:p>
            <a:pPr>
              <a:defRPr/>
            </a:pPr>
            <a:r>
              <a:rPr lang="es-ES_tradnl" dirty="0" smtClean="0">
                <a:latin typeface="Calibri" panose="020F0502020204030204" pitchFamily="34" charset="0"/>
                <a:cs typeface="Calibri" panose="020F0502020204030204" pitchFamily="34" charset="0"/>
              </a:rPr>
              <a:t>La listas de espera están desglosadas en 4 categorías:</a:t>
            </a:r>
          </a:p>
          <a:p>
            <a:pPr>
              <a:defRPr/>
            </a:pPr>
            <a:endParaRPr lang="es-ES_tradnl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defRPr/>
            </a:pPr>
            <a:endParaRPr lang="es-ES_tradnl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defRPr/>
            </a:pPr>
            <a:endParaRPr lang="es-ES_tradnl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defRPr/>
            </a:pPr>
            <a:endParaRPr lang="es-ES_tradnl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defRPr/>
            </a:pPr>
            <a:endParaRPr lang="es-ES_tradnl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defRPr/>
            </a:pPr>
            <a:endParaRPr lang="es-ES_tradnl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defRPr/>
            </a:pPr>
            <a:endParaRPr lang="es-ES_tradnl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defRPr/>
            </a:pPr>
            <a:endParaRPr lang="es-ES_tradnl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defRPr/>
            </a:pPr>
            <a:endParaRPr lang="es-ES_tradnl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defRPr/>
            </a:pPr>
            <a:endParaRPr lang="es-ES_tradnl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defRPr/>
            </a:pPr>
            <a:r>
              <a:rPr lang="es-ES_tradnl" dirty="0" smtClean="0">
                <a:latin typeface="Calibri" panose="020F0502020204030204" pitchFamily="34" charset="0"/>
                <a:cs typeface="Calibri" panose="020F0502020204030204" pitchFamily="34" charset="0"/>
              </a:rPr>
              <a:t>Cada una de estas </a:t>
            </a:r>
            <a:r>
              <a:rPr lang="es-ES_tradnl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categorias</a:t>
            </a:r>
            <a:r>
              <a:rPr lang="es-ES_tradnl" dirty="0" smtClean="0">
                <a:latin typeface="Calibri" panose="020F0502020204030204" pitchFamily="34" charset="0"/>
                <a:cs typeface="Calibri" panose="020F0502020204030204" pitchFamily="34" charset="0"/>
              </a:rPr>
              <a:t> se mantiene por cada programa educativo.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63206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Skyward Family Access – Online Form/</a:t>
            </a:r>
            <a:r>
              <a:rPr lang="en-US" dirty="0" err="1"/>
              <a:t>Formulario</a:t>
            </a:r>
            <a:r>
              <a:rPr lang="en-US" dirty="0"/>
              <a:t> </a:t>
            </a:r>
            <a:r>
              <a:rPr lang="en-US" dirty="0" err="1"/>
              <a:t>en</a:t>
            </a:r>
            <a:r>
              <a:rPr lang="en-US" dirty="0"/>
              <a:t> </a:t>
            </a:r>
            <a:r>
              <a:rPr lang="en-US" dirty="0" err="1"/>
              <a:t>línea</a:t>
            </a:r>
            <a:r>
              <a:rPr lang="en-US" dirty="0"/>
              <a:t> </a:t>
            </a:r>
          </a:p>
        </p:txBody>
      </p:sp>
      <p:pic>
        <p:nvPicPr>
          <p:cNvPr id="8195" name="Picture 2" descr="image00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7426" y="2893091"/>
            <a:ext cx="9654984" cy="32945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 rot="10800000" flipV="1">
            <a:off x="814546" y="1168058"/>
            <a:ext cx="9477833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Log into Family </a:t>
            </a: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Access </a:t>
            </a:r>
            <a:r>
              <a:rPr lang="en-US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Skyward account.  If </a:t>
            </a: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students are current 5</a:t>
            </a:r>
            <a:r>
              <a:rPr lang="en-US" sz="1800" baseline="30000" dirty="0">
                <a:latin typeface="Calibri" panose="020F0502020204030204" pitchFamily="34" charset="0"/>
                <a:cs typeface="Calibri" panose="020F0502020204030204" pitchFamily="34" charset="0"/>
              </a:rPr>
              <a:t>th</a:t>
            </a: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 or 8</a:t>
            </a:r>
            <a:r>
              <a:rPr lang="en-US" sz="1800" baseline="30000" dirty="0">
                <a:latin typeface="Calibri" panose="020F0502020204030204" pitchFamily="34" charset="0"/>
                <a:cs typeface="Calibri" panose="020F0502020204030204" pitchFamily="34" charset="0"/>
              </a:rPr>
              <a:t>th</a:t>
            </a: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graders, you </a:t>
            </a: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will see a message on the top of their home </a:t>
            </a:r>
            <a:r>
              <a:rPr lang="en-US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screen.</a:t>
            </a:r>
          </a:p>
          <a:p>
            <a:r>
              <a:rPr lang="es-ES" sz="1800" dirty="0">
                <a:latin typeface="Calibri" panose="020F0502020204030204" pitchFamily="34" charset="0"/>
                <a:cs typeface="Calibri" panose="020F0502020204030204" pitchFamily="34" charset="0"/>
              </a:rPr>
              <a:t>Acceda a su cuenta en </a:t>
            </a:r>
            <a:r>
              <a:rPr lang="es-ES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Family</a:t>
            </a:r>
            <a:r>
              <a:rPr lang="es-ES" sz="1800" dirty="0">
                <a:latin typeface="Calibri" panose="020F0502020204030204" pitchFamily="34" charset="0"/>
                <a:cs typeface="Calibri" panose="020F0502020204030204" pitchFamily="34" charset="0"/>
              </a:rPr>
              <a:t> Access </a:t>
            </a:r>
            <a:r>
              <a:rPr lang="es-ES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Skyward</a:t>
            </a:r>
            <a:r>
              <a:rPr lang="es-ES" sz="1800" dirty="0">
                <a:latin typeface="Calibri" panose="020F0502020204030204" pitchFamily="34" charset="0"/>
                <a:cs typeface="Calibri" panose="020F0502020204030204" pitchFamily="34" charset="0"/>
              </a:rPr>
              <a:t>. Si los estudiantes están actualmente en quinto u octavo grado, verá un mensaje en la parte superior de su pantalla inicial. </a:t>
            </a:r>
          </a:p>
          <a:p>
            <a:endParaRPr lang="en-U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40077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2420" y="304800"/>
            <a:ext cx="3762039" cy="646331"/>
          </a:xfrm>
        </p:spPr>
        <p:txBody>
          <a:bodyPr>
            <a:normAutofit fontScale="90000"/>
          </a:bodyPr>
          <a:lstStyle/>
          <a:p>
            <a:pPr>
              <a:lnSpc>
                <a:spcPct val="100000"/>
              </a:lnSpc>
            </a:pPr>
            <a:r>
              <a:rPr lang="en-US" dirty="0" smtClean="0"/>
              <a:t>Skyward Family Access – Online </a:t>
            </a:r>
            <a:r>
              <a:rPr lang="en-US" dirty="0"/>
              <a:t>Form</a:t>
            </a:r>
            <a:br>
              <a:rPr lang="en-US" dirty="0"/>
            </a:br>
            <a:r>
              <a:rPr lang="en-US" dirty="0" err="1"/>
              <a:t>Formulario</a:t>
            </a:r>
            <a:r>
              <a:rPr lang="en-US" dirty="0"/>
              <a:t> </a:t>
            </a:r>
            <a:r>
              <a:rPr lang="en-US" dirty="0" err="1"/>
              <a:t>en</a:t>
            </a:r>
            <a:r>
              <a:rPr lang="en-US" dirty="0"/>
              <a:t> </a:t>
            </a:r>
            <a:r>
              <a:rPr lang="en-US" dirty="0" err="1"/>
              <a:t>línea</a:t>
            </a:r>
            <a:r>
              <a:rPr lang="en-US" dirty="0"/>
              <a:t> </a:t>
            </a:r>
          </a:p>
        </p:txBody>
      </p:sp>
      <p:pic>
        <p:nvPicPr>
          <p:cNvPr id="4" name="Picture 3" descr="image00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2414" y="304800"/>
            <a:ext cx="5828373" cy="63380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555098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03707" y="3468586"/>
            <a:ext cx="3778254" cy="3359997"/>
          </a:xfrm>
          <a:prstGeom prst="rect">
            <a:avLst/>
          </a:prstGeom>
        </p:spPr>
      </p:pic>
      <p:cxnSp>
        <p:nvCxnSpPr>
          <p:cNvPr id="4" name="Straight Connector 3"/>
          <p:cNvCxnSpPr/>
          <p:nvPr/>
        </p:nvCxnSpPr>
        <p:spPr>
          <a:xfrm>
            <a:off x="433250" y="3436233"/>
            <a:ext cx="11183471" cy="3107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Multiply 6"/>
          <p:cNvSpPr/>
          <p:nvPr/>
        </p:nvSpPr>
        <p:spPr>
          <a:xfrm>
            <a:off x="9590314" y="1323703"/>
            <a:ext cx="1371600" cy="1295400"/>
          </a:xfrm>
          <a:prstGeom prst="mathMultiply">
            <a:avLst>
              <a:gd name="adj1" fmla="val 23520"/>
            </a:avLst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Freeform 7"/>
          <p:cNvSpPr/>
          <p:nvPr/>
        </p:nvSpPr>
        <p:spPr>
          <a:xfrm>
            <a:off x="9834155" y="4262684"/>
            <a:ext cx="1237017" cy="1334447"/>
          </a:xfrm>
          <a:custGeom>
            <a:avLst/>
            <a:gdLst>
              <a:gd name="connsiteX0" fmla="*/ 20471 w 1487605"/>
              <a:gd name="connsiteY0" fmla="*/ 363940 h 1346578"/>
              <a:gd name="connsiteX1" fmla="*/ 566382 w 1487605"/>
              <a:gd name="connsiteY1" fmla="*/ 1305635 h 1346578"/>
              <a:gd name="connsiteX2" fmla="*/ 1467134 w 1487605"/>
              <a:gd name="connsiteY2" fmla="*/ 118280 h 1346578"/>
              <a:gd name="connsiteX3" fmla="*/ 689211 w 1487605"/>
              <a:gd name="connsiteY3" fmla="*/ 595952 h 1346578"/>
              <a:gd name="connsiteX4" fmla="*/ 20471 w 1487605"/>
              <a:gd name="connsiteY4" fmla="*/ 363940 h 1346578"/>
              <a:gd name="connsiteX0" fmla="*/ 11183 w 1469029"/>
              <a:gd name="connsiteY0" fmla="*/ 318448 h 1301086"/>
              <a:gd name="connsiteX1" fmla="*/ 557094 w 1469029"/>
              <a:gd name="connsiteY1" fmla="*/ 1260143 h 1301086"/>
              <a:gd name="connsiteX2" fmla="*/ 1457846 w 1469029"/>
              <a:gd name="connsiteY2" fmla="*/ 72788 h 1301086"/>
              <a:gd name="connsiteX3" fmla="*/ 624195 w 1469029"/>
              <a:gd name="connsiteY3" fmla="*/ 823415 h 1301086"/>
              <a:gd name="connsiteX4" fmla="*/ 11183 w 1469029"/>
              <a:gd name="connsiteY4" fmla="*/ 318448 h 1301086"/>
              <a:gd name="connsiteX0" fmla="*/ 11183 w 1237017"/>
              <a:gd name="connsiteY0" fmla="*/ 518615 h 1334447"/>
              <a:gd name="connsiteX1" fmla="*/ 325082 w 1237017"/>
              <a:gd name="connsiteY1" fmla="*/ 1260143 h 1334447"/>
              <a:gd name="connsiteX2" fmla="*/ 1225834 w 1237017"/>
              <a:gd name="connsiteY2" fmla="*/ 72788 h 1334447"/>
              <a:gd name="connsiteX3" fmla="*/ 392183 w 1237017"/>
              <a:gd name="connsiteY3" fmla="*/ 823415 h 1334447"/>
              <a:gd name="connsiteX4" fmla="*/ 11183 w 1237017"/>
              <a:gd name="connsiteY4" fmla="*/ 518615 h 13344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37017" h="1334447">
                <a:moveTo>
                  <a:pt x="11183" y="518615"/>
                </a:moveTo>
                <a:cubicBezTo>
                  <a:pt x="0" y="591403"/>
                  <a:pt x="122640" y="1334447"/>
                  <a:pt x="325082" y="1260143"/>
                </a:cubicBezTo>
                <a:cubicBezTo>
                  <a:pt x="527524" y="1185839"/>
                  <a:pt x="1214651" y="145576"/>
                  <a:pt x="1225834" y="72788"/>
                </a:cubicBezTo>
                <a:cubicBezTo>
                  <a:pt x="1237017" y="0"/>
                  <a:pt x="594625" y="749111"/>
                  <a:pt x="392183" y="823415"/>
                </a:cubicBezTo>
                <a:cubicBezTo>
                  <a:pt x="189741" y="897719"/>
                  <a:pt x="22366" y="445827"/>
                  <a:pt x="11183" y="518615"/>
                </a:cubicBezTo>
                <a:close/>
              </a:path>
            </a:pathLst>
          </a:custGeom>
          <a:solidFill>
            <a:srgbClr val="00FF00"/>
          </a:solidFill>
          <a:ln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-123266" y="3468586"/>
            <a:ext cx="4734455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/>
              <a:t>C</a:t>
            </a:r>
            <a:r>
              <a:rPr lang="en-US" sz="2800" b="1" dirty="0" smtClean="0"/>
              <a:t>orrect Selection</a:t>
            </a:r>
          </a:p>
          <a:p>
            <a:pPr algn="ctr"/>
            <a:r>
              <a:rPr lang="en-US" sz="2800" b="1" dirty="0" err="1"/>
              <a:t>Selección</a:t>
            </a:r>
            <a:r>
              <a:rPr lang="en-US" sz="2800" b="1" dirty="0"/>
              <a:t> </a:t>
            </a:r>
            <a:r>
              <a:rPr lang="en-US" sz="2800" b="1" dirty="0" err="1"/>
              <a:t>correcta</a:t>
            </a:r>
            <a:endParaRPr lang="en-US" sz="2800" b="1" dirty="0"/>
          </a:p>
          <a:p>
            <a:pPr algn="ctr"/>
            <a:endParaRPr lang="en-US" sz="2800" b="1" dirty="0"/>
          </a:p>
        </p:txBody>
      </p:sp>
      <p:sp>
        <p:nvSpPr>
          <p:cNvPr id="11" name="Rectangle 10"/>
          <p:cNvSpPr/>
          <p:nvPr/>
        </p:nvSpPr>
        <p:spPr>
          <a:xfrm>
            <a:off x="165462" y="241856"/>
            <a:ext cx="4223658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/>
              <a:t>Incorrect </a:t>
            </a:r>
            <a:r>
              <a:rPr lang="en-US" sz="2800" b="1" dirty="0" smtClean="0"/>
              <a:t>Selection</a:t>
            </a:r>
          </a:p>
          <a:p>
            <a:pPr algn="ctr"/>
            <a:r>
              <a:rPr lang="en-US" sz="2800" b="1" dirty="0" err="1"/>
              <a:t>Selección</a:t>
            </a:r>
            <a:r>
              <a:rPr lang="en-US" sz="2800" b="1" dirty="0"/>
              <a:t> </a:t>
            </a:r>
            <a:r>
              <a:rPr lang="en-US" sz="2800" b="1" dirty="0" err="1"/>
              <a:t>incorrecta</a:t>
            </a:r>
            <a:endParaRPr lang="en-US" sz="2800" b="1" dirty="0"/>
          </a:p>
          <a:p>
            <a:pPr algn="ctr"/>
            <a:endParaRPr lang="en-US" sz="2800" b="1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26112" y="61613"/>
            <a:ext cx="3778254" cy="3359997"/>
          </a:xfrm>
          <a:prstGeom prst="rect">
            <a:avLst/>
          </a:prstGeom>
        </p:spPr>
      </p:pic>
      <p:sp>
        <p:nvSpPr>
          <p:cNvPr id="3" name="Multiply 2"/>
          <p:cNvSpPr/>
          <p:nvPr/>
        </p:nvSpPr>
        <p:spPr>
          <a:xfrm>
            <a:off x="6740434" y="765076"/>
            <a:ext cx="174805" cy="331345"/>
          </a:xfrm>
          <a:prstGeom prst="mathMultiply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Multiply 13"/>
          <p:cNvSpPr/>
          <p:nvPr/>
        </p:nvSpPr>
        <p:spPr>
          <a:xfrm>
            <a:off x="7260452" y="765075"/>
            <a:ext cx="174805" cy="331345"/>
          </a:xfrm>
          <a:prstGeom prst="mathMultiply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Multiply 14"/>
          <p:cNvSpPr/>
          <p:nvPr/>
        </p:nvSpPr>
        <p:spPr>
          <a:xfrm>
            <a:off x="7712390" y="765076"/>
            <a:ext cx="174805" cy="331345"/>
          </a:xfrm>
          <a:prstGeom prst="mathMultiply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Multiply 15"/>
          <p:cNvSpPr/>
          <p:nvPr/>
        </p:nvSpPr>
        <p:spPr>
          <a:xfrm>
            <a:off x="8177349" y="765075"/>
            <a:ext cx="174805" cy="331345"/>
          </a:xfrm>
          <a:prstGeom prst="mathMultiply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Multiply 16"/>
          <p:cNvSpPr/>
          <p:nvPr/>
        </p:nvSpPr>
        <p:spPr>
          <a:xfrm>
            <a:off x="6718029" y="4193043"/>
            <a:ext cx="174805" cy="331345"/>
          </a:xfrm>
          <a:prstGeom prst="mathMultiply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Multiply 17"/>
          <p:cNvSpPr/>
          <p:nvPr/>
        </p:nvSpPr>
        <p:spPr>
          <a:xfrm>
            <a:off x="7244125" y="4426866"/>
            <a:ext cx="174805" cy="331345"/>
          </a:xfrm>
          <a:prstGeom prst="mathMultiply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Multiply 18"/>
          <p:cNvSpPr/>
          <p:nvPr/>
        </p:nvSpPr>
        <p:spPr>
          <a:xfrm>
            <a:off x="7680959" y="4929907"/>
            <a:ext cx="206235" cy="331345"/>
          </a:xfrm>
          <a:prstGeom prst="mathMultiply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Multiply 19"/>
          <p:cNvSpPr/>
          <p:nvPr/>
        </p:nvSpPr>
        <p:spPr>
          <a:xfrm>
            <a:off x="8117023" y="5752167"/>
            <a:ext cx="174805" cy="331345"/>
          </a:xfrm>
          <a:prstGeom prst="mathMultiply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63841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x7nAlLTE.rVGTxNSrwFvTA"/>
</p:tagLst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32">
      <a:majorFont>
        <a:latin typeface="Montserrat"/>
        <a:ea typeface=""/>
        <a:cs typeface=""/>
      </a:majorFont>
      <a:minorFont>
        <a:latin typeface="Montserra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2" id="{D7BE588B-D37C-CC45-8F5B-A8FAC2B0FB94}" vid="{1648AB86-11E5-424A-9D7F-6B637D7079B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PPSD PPT Template (2)</Template>
  <TotalTime>4567</TotalTime>
  <Words>1569</Words>
  <Application>Microsoft Office PowerPoint</Application>
  <PresentationFormat>Widescreen</PresentationFormat>
  <Paragraphs>183</Paragraphs>
  <Slides>15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1" baseType="lpstr">
      <vt:lpstr>Calibri</vt:lpstr>
      <vt:lpstr>Montserrat</vt:lpstr>
      <vt:lpstr>Arial</vt:lpstr>
      <vt:lpstr>Quattrocento Sans</vt:lpstr>
      <vt:lpstr>1_Office Theme</vt:lpstr>
      <vt:lpstr>think-cell Slide</vt:lpstr>
      <vt:lpstr>PowerPoint Presentation</vt:lpstr>
      <vt:lpstr>What is School Choice?</vt:lpstr>
      <vt:lpstr>What is a Neighborhood School? ¿Qué es una escuela de vecindario?</vt:lpstr>
      <vt:lpstr>Understanding the Assignment Process Entendiendo el proceso de asignación</vt:lpstr>
      <vt:lpstr>Understanding the Assignment Process/Entendiendo el proceso de asignación</vt:lpstr>
      <vt:lpstr>Wait Lists/Lista de espera</vt:lpstr>
      <vt:lpstr>Skyward Family Access – Online Form/Formulario en línea </vt:lpstr>
      <vt:lpstr>Skyward Family Access – Online Form Formulario en línea </vt:lpstr>
      <vt:lpstr>PowerPoint Presentation</vt:lpstr>
      <vt:lpstr>Strategies to Maximize Your Opportunity to Get a School You Want Estrategías para tomar ventaja de la oportunidad para recibir la ESCUELA QUE USTED QUIERE</vt:lpstr>
      <vt:lpstr>Seven Middle Schools   Siete Escuelas Intermedias </vt:lpstr>
      <vt:lpstr>Nine High Schools   Nueve Escuelas Secundarias </vt:lpstr>
      <vt:lpstr>Beyond the Classroom/Más allá del aula </vt:lpstr>
      <vt:lpstr>Turnaround Action Plan/ Plan de Acción para la Transformación </vt:lpstr>
      <vt:lpstr>Questions? ¿Preguntas?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Hart, Laura</dc:creator>
  <cp:lastModifiedBy>Ouellette, Suzanne</cp:lastModifiedBy>
  <cp:revision>42</cp:revision>
  <cp:lastPrinted>2021-01-13T00:39:13Z</cp:lastPrinted>
  <dcterms:created xsi:type="dcterms:W3CDTF">2022-01-21T18:24:19Z</dcterms:created>
  <dcterms:modified xsi:type="dcterms:W3CDTF">2022-11-17T21:25:17Z</dcterms:modified>
</cp:coreProperties>
</file>